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56" r:id="rId1"/>
  </p:sldMasterIdLst>
  <p:notesMasterIdLst>
    <p:notesMasterId r:id="rId49"/>
  </p:notesMasterIdLst>
  <p:handoutMasterIdLst>
    <p:handoutMasterId r:id="rId50"/>
  </p:handoutMasterIdLst>
  <p:sldIdLst>
    <p:sldId id="623" r:id="rId2"/>
    <p:sldId id="624" r:id="rId3"/>
    <p:sldId id="628" r:id="rId4"/>
    <p:sldId id="629" r:id="rId5"/>
    <p:sldId id="630" r:id="rId6"/>
    <p:sldId id="631" r:id="rId7"/>
    <p:sldId id="632" r:id="rId8"/>
    <p:sldId id="634" r:id="rId9"/>
    <p:sldId id="636" r:id="rId10"/>
    <p:sldId id="638" r:id="rId11"/>
    <p:sldId id="640" r:id="rId12"/>
    <p:sldId id="644" r:id="rId13"/>
    <p:sldId id="643" r:id="rId14"/>
    <p:sldId id="645" r:id="rId15"/>
    <p:sldId id="648" r:id="rId16"/>
    <p:sldId id="610" r:id="rId17"/>
    <p:sldId id="659" r:id="rId18"/>
    <p:sldId id="660" r:id="rId19"/>
    <p:sldId id="673" r:id="rId20"/>
    <p:sldId id="614" r:id="rId21"/>
    <p:sldId id="618" r:id="rId22"/>
    <p:sldId id="664" r:id="rId23"/>
    <p:sldId id="674" r:id="rId24"/>
    <p:sldId id="676" r:id="rId25"/>
    <p:sldId id="652" r:id="rId26"/>
    <p:sldId id="658" r:id="rId27"/>
    <p:sldId id="651" r:id="rId28"/>
    <p:sldId id="653" r:id="rId29"/>
    <p:sldId id="665" r:id="rId30"/>
    <p:sldId id="666" r:id="rId31"/>
    <p:sldId id="654" r:id="rId32"/>
    <p:sldId id="656" r:id="rId33"/>
    <p:sldId id="655" r:id="rId34"/>
    <p:sldId id="563" r:id="rId35"/>
    <p:sldId id="675" r:id="rId36"/>
    <p:sldId id="613" r:id="rId37"/>
    <p:sldId id="677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685" r:id="rId46"/>
    <p:sldId id="686" r:id="rId47"/>
    <p:sldId id="68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1507" autoAdjust="0"/>
  </p:normalViewPr>
  <p:slideViewPr>
    <p:cSldViewPr snapToGrid="0">
      <p:cViewPr varScale="1">
        <p:scale>
          <a:sx n="112" d="100"/>
          <a:sy n="112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35" d="100"/>
          <a:sy n="35" d="100"/>
        </p:scale>
        <p:origin x="234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6BBB1-B90D-4D44-9C42-F1DDE88D851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CFBA5-8DFB-4E57-9725-63E135AC2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47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7:35:20.1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2A9B21-649D-4384-A5B3-4DADDE8B1C9C}" emma:medium="tactile" emma:mode="ink">
          <msink:context xmlns:msink="http://schemas.microsoft.com/ink/2010/main" type="inkDrawing" rotatedBoundingBox="9015,9378 9022,9291 9036,9292 9029,9379" shapeName="Other"/>
        </emma:interpretation>
      </emma:emma>
    </inkml:annotationXML>
    <inkml:trace contextRef="#ctx0" brushRef="#br0">2065 3277 251 0,'0'0'29'0,"0"0"-29"0,0 0-5 15,0 0-13-15,0 0-15 16,0 0-65-16,7-87-27 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7T13:15:33.6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27A492-6B7B-46B0-8F16-1DA54F1B8068}" emma:medium="tactile" emma:mode="ink">
          <msink:context xmlns:msink="http://schemas.microsoft.com/ink/2010/main" type="writingRegion" rotatedBoundingBox="9702,8725 10403,8725 10403,9099 9702,9099"/>
        </emma:interpretation>
      </emma:emma>
    </inkml:annotationXML>
    <inkml:traceGroup>
      <inkml:annotationXML>
        <emma:emma xmlns:emma="http://www.w3.org/2003/04/emma" version="1.0">
          <emma:interpretation id="{D6F2C7EE-2E67-495B-B716-FDCF1044F0C1}" emma:medium="tactile" emma:mode="ink">
            <msink:context xmlns:msink="http://schemas.microsoft.com/ink/2010/main" type="paragraph" rotatedBoundingBox="9702,8725 10403,8725 10403,9099 9702,9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0756D6-E8E4-404E-8EA2-9DC90924E058}" emma:medium="tactile" emma:mode="ink">
              <msink:context xmlns:msink="http://schemas.microsoft.com/ink/2010/main" type="line" rotatedBoundingBox="9702,8725 10403,8725 10403,9099 9702,9099"/>
            </emma:interpretation>
          </emma:emma>
        </inkml:annotationXML>
        <inkml:traceGroup>
          <inkml:annotationXML>
            <emma:emma xmlns:emma="http://www.w3.org/2003/04/emma" version="1.0">
              <emma:interpretation id="{DB0A88EA-6EC5-4236-827F-566F9035B519}" emma:medium="tactile" emma:mode="ink">
                <msink:context xmlns:msink="http://schemas.microsoft.com/ink/2010/main" type="inkWord" rotatedBoundingBox="9703,8724 9763,8863 9758,8864 9698,872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45 0,'0'0'46'0,"0"0"-46"16,0 0-3-16,40 102-13 15,-29-83-8-15,-1-2-21 16</inkml:trace>
        </inkml:traceGroup>
        <inkml:traceGroup>
          <inkml:annotationXML>
            <emma:emma xmlns:emma="http://www.w3.org/2003/04/emma" version="1.0">
              <emma:interpretation id="{2110B3D1-9C55-41AD-A9A2-E10B1A364DD0}" emma:medium="tactile" emma:mode="ink">
                <msink:context xmlns:msink="http://schemas.microsoft.com/ink/2010/main" type="inkWord" rotatedBoundingBox="10043,9076 10403,9076 10403,9099 10043,9099"/>
              </emma:interpretation>
            </emma:emma>
          </inkml:annotationXML>
          <inkml:trace contextRef="#ctx0" brushRef="#br0" timeOffset="252.3261">341 368 6 0,'0'0'82'16,"0"0"-21"-16,0 0-24 15,0 0-7-15,110 4-11 16,-77-2-7-16,4-2 39 16,5 0-15-16,-3 0-36 15,-1 0-2-15,-5-9-49 16,-5-5-57-16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11:17:54.9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833B66D-38A5-4262-BA55-82768CB168BD}" emma:medium="tactile" emma:mode="ink">
          <msink:context xmlns:msink="http://schemas.microsoft.com/ink/2010/main" type="inkDrawing" rotatedBoundingBox="6559,8811 7632,8391 7636,8403 6564,8824" semanticType="callout" shapeName="Other"/>
        </emma:interpretation>
      </emma:emma>
    </inkml:annotationXML>
    <inkml:trace contextRef="#ctx0" brushRef="#br0">672 1453 1 0,'0'0'41'0,"0"0"22"16,0 0-5-16,114-58-8 16,-68 41-7-16,6-2-20 15,6-3-16-15,6-3-4 16,6-3-3-16,9-3-15 15,17-3-3-15,10-6 17 16,1-2-17-16,-2 0-37 16,-11 3-21-16,-17 3-10 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11:17:56.3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8AF800-2C48-457F-A366-C9CFBCF7EBF3}" emma:medium="tactile" emma:mode="ink">
          <msink:context xmlns:msink="http://schemas.microsoft.com/ink/2010/main" type="inkDrawing" rotatedBoundingBox="4734,9725 5569,9324 5658,9509 4823,9909" semanticType="callout" shapeName="Other"/>
        </emma:interpretation>
      </emma:emma>
    </inkml:annotationXML>
    <inkml:trace contextRef="#ctx0" brushRef="#br0">-271 2061 216 0,'0'0'96'0,"0"0"-21"0,0 0-1 16,0 0-8-16,0 0-4 15,-150 75 0-15,87-41-5 16,-17 6 16-16,-14 4 1 15,-2 2-13-15,1 1-23 16,8-9-2-16,22-7-12 16,15-11-12-16,19-7-8 15,17-5-4-15,6-6-1 16,5-2-8-16,3 0-25 16,0 0-40-16,0 0-46 15,0-3-8-15,17-17 75 16,7-4 32-16,1-5-6 15,-2-2 0-15,-2 3 11 0,-4 4 7 16,-5 4 7-16,-5 10 2 16,-5 2 0-16,-2 8 9 15,0 0 47-15,-6 0 12 16,-15 22-13-16,-4 9-25 16,-1 4 14-16,8 0-3 15,2-4-5-15,8-3-9 16,8-7-12-16,0-6-11 15,0-6-4-15,25-6-13 16,11-3-46-16,14-7-89 16,7-15-96-16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11:17:55.3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8B9728A-B244-47EB-B823-68D6875F8D74}" emma:medium="tactile" emma:mode="ink">
          <msink:context xmlns:msink="http://schemas.microsoft.com/ink/2010/main" type="inkDrawing" rotatedBoundingBox="7532,8340 7771,8232 7823,8346 7584,8455" semanticType="callout" shapeName="Other"/>
        </emma:interpretation>
      </emma:emma>
    </inkml:annotationXML>
    <inkml:trace contextRef="#ctx0" brushRef="#br0">1909 927 11 0,'0'0'31'0,"0"0"-5"0,0 0-19 15,0 0-7 1,0 0-3-16,0 0 3 0,-42-3 7 16,23 3 17-16,-2 4 4 15,0 0 7-15,-3 1 7 16,3 0 7-16,5-5-7 16,0 2-14-16,5-2 0 15,7 0 0-15,3 0-4 16,1 0-3-16,0 0-21 15,0 0-6-15,0-6 3 16,21-4 3-16,6-3 4 16,5 2-1-16,-5 3-3 15,-1 3-3-15,-8 5-1 16,-2 0 0-16,-7 0-1 0,-5 11 5 16,-4 6 13-16,0 4 29 15,0 2 4-15,-20 1-5 16,-10-1-13-16,-3-2-19 15,-7-4-9-15,-1-5-12 16,-3-5-139-16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7:43:10.1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200F34-B6DF-4E18-ACDD-52400B56664D}" emma:medium="tactile" emma:mode="ink">
          <msink:context xmlns:msink="http://schemas.microsoft.com/ink/2010/main" type="writingRegion" rotatedBoundingBox="15760,14573 17935,14573 17935,15448 15760,15448"/>
        </emma:interpretation>
      </emma:emma>
    </inkml:annotationXML>
    <inkml:traceGroup>
      <inkml:annotationXML>
        <emma:emma xmlns:emma="http://www.w3.org/2003/04/emma" version="1.0">
          <emma:interpretation id="{9492770D-CFE2-4534-A95E-D14A1EE28627}" emma:medium="tactile" emma:mode="ink">
            <msink:context xmlns:msink="http://schemas.microsoft.com/ink/2010/main" type="paragraph" rotatedBoundingBox="15760,14573 17935,14573 17935,15448 15760,15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04D81-4B80-48C5-8DAA-08E7A04F0031}" emma:medium="tactile" emma:mode="ink">
              <msink:context xmlns:msink="http://schemas.microsoft.com/ink/2010/main" type="line" rotatedBoundingBox="15760,14573 17935,14573 17935,15448 15760,15448"/>
            </emma:interpretation>
          </emma:emma>
        </inkml:annotationXML>
        <inkml:traceGroup>
          <inkml:annotationXML>
            <emma:emma xmlns:emma="http://www.w3.org/2003/04/emma" version="1.0">
              <emma:interpretation id="{CEAF0C6A-124A-4364-8199-901688303F2A}" emma:medium="tactile" emma:mode="ink">
                <msink:context xmlns:msink="http://schemas.microsoft.com/ink/2010/main" type="inkWord" rotatedBoundingBox="15760,14573 16142,14573 16142,15090 15760,1509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0 233 434 0,'0'0'179'0,"0"0"-51"0,0 0-8 15,0 0-33-15,0 0-10 16,0-111-37-16,4 76-10 15,12 0 5-15,5 7-8 16,3 9-10-16,2 15-1 16,1 4-2-16,-1 11-6 15,0 23 1-15,-5 7 2 16,-9 3-5-16,-7-2-2 16,-5-2 0-16,0-2 2 15,-10-7 1-15,-10-4-3 16,1-4 13-16,2-9-5 0,8-5-8 15,3-9-1-15,6 0-1 16,0 0-2-16,0-15-8 16,9 0-13-16,12 5 4 15,5 10 4-15,-1 0 7 16,4 0 3-16,0 17 2 16,-3 3-1-16,-2 3 2 15,-7-4 1-15,-9-3 1 16,-5-1 3-16,-3-1 9 15,-4 1 44-15,-27 4 13 16,-9 0-25-16,-4-7-18 16,2-2-20-16,8-6-3 0,8-4-5 15,8 0-45-15,8 0-84 16,6 0-125-16,-1 0-698 16</inkml:trace>
          <inkml:trace contextRef="#ctx0" brushRef="#br0" timeOffset="-449.1434">-38 170 624 0,'0'0'144'16,"0"0"-39"-16,0 0-32 15,0 0-10-15,0 0-18 0,0 0 10 16,0 0 43-16,0 0-25 15,14 116-21-15,-7-75-3 16,-1-5-1-16,-2-1-10 16,1-4-18-16,-3-3-7 15,1-5-10-15,-3-10-1 16,0-6 0-16,0-3-2 16,0-4-12-16,0 0-50 15,0-6-29-15,0-16-62 16,0-5-65-16,0 0-56 15,0 1-22-15</inkml:trace>
        </inkml:traceGroup>
        <inkml:traceGroup>
          <inkml:annotationXML>
            <emma:emma xmlns:emma="http://www.w3.org/2003/04/emma" version="1.0">
              <emma:interpretation id="{46220327-C383-4F5E-AF21-F80834500291}" emma:medium="tactile" emma:mode="ink">
                <msink:context xmlns:msink="http://schemas.microsoft.com/ink/2010/main" type="inkWord" rotatedBoundingBox="17628,15075 17935,15075 17935,15434 17628,15434"/>
              </emma:interpretation>
              <emma:one-of disjunction-type="recognition" id="oneOf1"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[</emma:literal>
                </emma:interpretation>
                <emma:interpretation id="interp4" emma:lang="" emma:confidence="0">
                  <emma:literal>(</emma:literal>
                </emma:interpretation>
                <emma:interpretation id="interp5" emma:lang="" emma:confidence="0">
                  <emma:literal>Ç</emma:literal>
                </emma:interpretation>
              </emma:one-of>
            </emma:emma>
          </inkml:annotationXML>
          <inkml:trace contextRef="#ctx0" brushRef="#br0" timeOffset="1362.1328">2041 582 524 0,'-86'-79'206'0,"57"92"-65"0,2 7 14 0,3 5-76 16,4 5-8-16,8 8-16 16,3 4-26-16,5 0-5 0,4-1 6 15,0-5-12 1,0-6 5-16,3-8-1 0,11-7 2 15,6-10-13-15,8-5 0 16,3 0-8-16,9 0 0 16,0-11-3-16,-1-5-45 15,0-4-86-15,-10-2-155 16,-5 3-438-16</inkml:trace>
        </inkml:traceGroup>
        <inkml:traceGroup>
          <inkml:annotationXML>
            <emma:emma xmlns:emma="http://www.w3.org/2003/04/emma" version="1.0">
              <emma:interpretation id="{713E759C-D900-4462-A407-EACA7689EF0B}" emma:medium="tactile" emma:mode="ink">
                <msink:context xmlns:msink="http://schemas.microsoft.com/ink/2010/main" type="inkWord" rotatedBoundingBox="17608,15121 17911,15121 17911,15448 17608,15448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48.9392">2041 582 389 0,'0'0'188'0,"0"0"-47"16,0 0 27-16,0 0-21 16,0 0-62-16,0 0-7 15,-41-33-17-15,17 33-2 16,-2 0 14-16,-3 22-11 16,-3 11-19-16,5 7-21 15,3 5-3-15,7-3-4 16,9-1-7-16,5-9 0 0,3-6-7 15,0-7 1-15,17-2 3 16,6-11-5-16,2-2 3 16,5-4-1-16,3 0 3 15,-4-7-3-15,1-13 2 16,-3 1-2-16,-4 1-2 16,-6 1-4-16,-2 1-22 15,-2 3-52-15,-4 1-74 16,-1 1-8-16,-5 3-151 15,-2 0-308-15</inkml:trace>
          <inkml:trace contextRef="#ctx0" brushRef="#br0" timeOffset="1196.5637">2041 582 524 0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8:08:39.1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234D70-4375-4D46-A6C5-B3BB36814D75}" emma:medium="tactile" emma:mode="ink">
          <msink:context xmlns:msink="http://schemas.microsoft.com/ink/2010/main" type="writingRegion" rotatedBoundingBox="4978,11635 4993,11635 4993,11650 4978,11650"/>
        </emma:interpretation>
      </emma:emma>
    </inkml:annotationXML>
    <inkml:traceGroup>
      <inkml:annotationXML>
        <emma:emma xmlns:emma="http://www.w3.org/2003/04/emma" version="1.0">
          <emma:interpretation id="{FAAE9CDE-8E42-4632-AA18-8375ADA5718C}" emma:medium="tactile" emma:mode="ink">
            <msink:context xmlns:msink="http://schemas.microsoft.com/ink/2010/main" type="paragraph" rotatedBoundingBox="4978,11635 4993,11635 4993,11650 4978,11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87F462-C449-476D-95C3-111542CCD9C2}" emma:medium="tactile" emma:mode="ink">
              <msink:context xmlns:msink="http://schemas.microsoft.com/ink/2010/main" type="line" rotatedBoundingBox="4978,11635 4993,11635 4993,11650 4978,11650"/>
            </emma:interpretation>
          </emma:emma>
        </inkml:annotationXML>
        <inkml:traceGroup>
          <inkml:annotationXML>
            <emma:emma xmlns:emma="http://www.w3.org/2003/04/emma" version="1.0">
              <emma:interpretation id="{EA4AD462-3508-46D2-B6C9-FB963831E8C3}" emma:medium="tactile" emma:mode="ink">
                <msink:context xmlns:msink="http://schemas.microsoft.com/ink/2010/main" type="inkWord" rotatedBoundingBox="4978,11635 4993,11635 4993,11650 4978,1165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_</emma:literal>
                </emma:interpretation>
                <emma:interpretation id="interp4" emma:lang="" emma:confidence="0">
                  <emma:literal>ı</emma:literal>
                </emma:interpretation>
              </emma:one-of>
            </emma:emma>
          </inkml:annotationXML>
          <inkml:trace contextRef="#ctx0" brushRef="#br0">0 0 439 0,'0'0'7'16,"0"0"-7"-16,0 0-151 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1:38:44.4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9C6585-B1AE-4B2B-BF0B-4AE9B80DD855}" emma:medium="tactile" emma:mode="ink">
          <msink:context xmlns:msink="http://schemas.microsoft.com/ink/2010/main" type="inkDrawing" rotatedBoundingBox="17163,4084 17163,4268 17148,4268 17148,4084" shapeName="Other"/>
        </emma:interpretation>
      </emma:emma>
    </inkml:annotationXML>
    <inkml:trace contextRef="#ctx0" brushRef="#br0">-56-586 5 0,'0'0'37'0,"0"0"6"15,0 0 9-15,0 0-28 16,0 0-7-16,0 0-9 15,0 107-2-15,0-91-4 16,0-2-2-16,0 4-1 16,0-3-7-16,0-1-61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1:38:44.6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E38EAE8-9AEB-4AA8-811E-39C9DB98FF1C}" emma:medium="tactile" emma:mode="ink">
          <msink:context xmlns:msink="http://schemas.microsoft.com/ink/2010/main" type="writingRegion" rotatedBoundingBox="17219,4670 17234,4670 17234,4685 17219,4685"/>
        </emma:interpretation>
      </emma:emma>
    </inkml:annotationXML>
    <inkml:traceGroup>
      <inkml:annotationXML>
        <emma:emma xmlns:emma="http://www.w3.org/2003/04/emma" version="1.0">
          <emma:interpretation id="{A49A4262-3207-4750-867D-7BA380B212FA}" emma:medium="tactile" emma:mode="ink">
            <msink:context xmlns:msink="http://schemas.microsoft.com/ink/2010/main" type="paragraph" rotatedBoundingBox="17219,4670 17234,4670 17234,4685 17219,4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58E3B3-FB3B-4477-967C-914CC65100D0}" emma:medium="tactile" emma:mode="ink">
              <msink:context xmlns:msink="http://schemas.microsoft.com/ink/2010/main" type="line" rotatedBoundingBox="17219,4670 17234,4670 17234,4685 17219,4685"/>
            </emma:interpretation>
          </emma:emma>
        </inkml:annotationXML>
        <inkml:traceGroup>
          <inkml:annotationXML>
            <emma:emma xmlns:emma="http://www.w3.org/2003/04/emma" version="1.0">
              <emma:interpretation id="{C74C7929-6E76-4F74-A8A3-CC6288770DCF}" emma:medium="tactile" emma:mode="ink">
                <msink:context xmlns:msink="http://schemas.microsoft.com/ink/2010/main" type="inkWord" rotatedBoundingBox="17219,4670 17234,4670 17234,4685 17219,4685"/>
              </emma:interpretation>
              <emma:one-of disjunction-type="recognition" id="oneOf0">
                <emma:interpretation id="interp0" emma:lang="" emma:confidence="0">
                  <emma:literal>: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;</emma:literal>
                </emma:interpretation>
                <emma:interpretation id="interp3" emma:lang="" emma:confidence="0">
                  <emma:literal>!</emma:literal>
                </emma:interpretation>
                <emma:interpretation id="interp4" emma:lang="" emma:confidence="0">
                  <emma:literal>C</emma:literal>
                </emma:interpretation>
              </emma:one-of>
            </emma:emma>
          </inkml:annotationXML>
          <inkml:trace contextRef="#ctx0" brushRef="#br0">3206-1901 18 0,'0'0'55'0,"0"0"-36"16,0 0-19-16,0 0-4 16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7T20:11:58.3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213A84-CDB5-4F6E-ADED-995C62EE12BD}" emma:medium="tactile" emma:mode="ink">
          <msink:context xmlns:msink="http://schemas.microsoft.com/ink/2010/main" type="writingRegion" rotatedBoundingBox="18767,11866 18816,15067 18684,15069 18634,11868"/>
        </emma:interpretation>
      </emma:emma>
    </inkml:annotationXML>
    <inkml:traceGroup>
      <inkml:annotationXML>
        <emma:emma xmlns:emma="http://www.w3.org/2003/04/emma" version="1.0">
          <emma:interpretation id="{67D42342-093D-4E2D-8803-3FF19B8351CA}" emma:medium="tactile" emma:mode="ink">
            <msink:context xmlns:msink="http://schemas.microsoft.com/ink/2010/main" type="paragraph" rotatedBoundingBox="18767,11866 18816,15067 18684,15069 18634,11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E5CFCA-9E78-4F1C-8645-10CA18DB4569}" emma:medium="tactile" emma:mode="ink">
              <msink:context xmlns:msink="http://schemas.microsoft.com/ink/2010/main" type="line" rotatedBoundingBox="18767,11866 18816,15067 18684,15069 18634,11868"/>
            </emma:interpretation>
          </emma:emma>
        </inkml:annotationXML>
        <inkml:traceGroup>
          <inkml:annotationXML>
            <emma:emma xmlns:emma="http://www.w3.org/2003/04/emma" version="1.0">
              <emma:interpretation id="{1EC54F33-E4BC-4E53-9EBD-C8DE7B9BEB87}" emma:medium="tactile" emma:mode="ink">
                <msink:context xmlns:msink="http://schemas.microsoft.com/ink/2010/main" type="inkWord" rotatedBoundingBox="18670,11867 18674,12077 18654,12077 18651,11868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'</emma:literal>
                </emma:interpretation>
                <emma:interpretation id="interp4" emma:lang="" emma:confidence="0">
                  <emma:literal>=</emma:literal>
                </emma:interpretation>
              </emma:one-of>
            </emma:emma>
          </inkml:annotationXML>
          <inkml:trace contextRef="#ctx0" brushRef="#br0">3 0 34 0,'0'0'48'15,"0"0"9"-15,0 0-23 16,0 0-6-16,0 0-5 15,0 0-12-15,-4 106-3 16,5-87-6-16,2 2 1 16,1-2-3-16,2 2-3 15,1 2-68-15</inkml:trace>
        </inkml:traceGroup>
        <inkml:traceGroup>
          <inkml:annotationXML>
            <emma:emma xmlns:emma="http://www.w3.org/2003/04/emma" version="1.0">
              <emma:interpretation id="{B5AE1D49-0EC6-4BD1-94F8-61022EF3FA9B}" emma:medium="tactile" emma:mode="ink">
                <msink:context xmlns:msink="http://schemas.microsoft.com/ink/2010/main" type="inkWord" rotatedBoundingBox="18762,12404 18768,12734 18720,12735 18715,12405"/>
              </emma:interpretation>
              <emma:one-of disjunction-type="recognition" id="oneOf1"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_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'</emma:literal>
                </emma:interpretation>
                <emma:interpretation id="interp9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164.4545">61 537 74 0,'0'0'79'0,"0"0"-34"16,0 0 5-16,9 133 35 15,-2-93-78-15,-3-4-3 16,1 0-4-16,4-5 0 16,0 1-76-16,1-10-143 15</inkml:trace>
        </inkml:traceGroup>
        <inkml:traceGroup>
          <inkml:annotationXML>
            <emma:emma xmlns:emma="http://www.w3.org/2003/04/emma" version="1.0">
              <emma:interpretation id="{093C5D42-EF97-4220-A8BE-A2DC4C3AC287}" emma:medium="tactile" emma:mode="ink">
                <msink:context xmlns:msink="http://schemas.microsoft.com/ink/2010/main" type="inkWord" rotatedBoundingBox="18785,13022 18789,13335 18756,13336 18751,13022"/>
              </emma:interpretation>
              <emma:one-of disjunction-type="recognition" id="oneOf2">
                <emma:interpretation id="interp10" emma:lang="" emma:confidence="0">
                  <emma:literal>-</emma:literal>
                </emma:interpretation>
                <emma:interpretation id="interp11" emma:lang="" emma:confidence="0">
                  <emma:literal>_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~</emma:literal>
                </emma:interpretation>
                <emma:interpretation id="interp14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345.5388">131 1154 41 0,'0'0'47'0,"0"0"-18"16,0 0 73-16,-18 113-93 15,18-81-1-15,0-2-3 16,0 1-4-16,0-5-1 15,0 3-12-15,-7-3-51 16,3 1-104-16</inkml:trace>
        </inkml:traceGroup>
        <inkml:traceGroup>
          <inkml:annotationXML>
            <emma:emma xmlns:emma="http://www.w3.org/2003/04/emma" version="1.0">
              <emma:interpretation id="{1A1CE3FF-1FDF-4ED2-B2AD-6D1971BF6A61}" emma:medium="tactile" emma:mode="ink">
                <msink:context xmlns:msink="http://schemas.microsoft.com/ink/2010/main" type="inkWord" rotatedBoundingBox="18781,13626 18804,15067 18684,15069 18662,13628"/>
              </emma:interpretation>
              <emma:one-of disjunction-type="recognition" id="oneOf3">
                <emma:interpretation id="interp15" emma:lang="" emma:confidence="0">
                  <emma:literal>-</emma:literal>
                </emma:interpretation>
                <emma:interpretation id="interp16" emma:lang="" emma:confidence="0">
                  <emma:literal>- - ~</emma:literal>
                </emma:interpretation>
                <emma:interpretation id="interp17" emma:lang="" emma:confidence="0">
                  <emma:literal>_ - ~</emma:literal>
                </emma:interpretation>
                <emma:interpretation id="interp18" emma:lang="" emma:confidence="0">
                  <emma:literal>- _ ~</emma:literal>
                </emma:interpretation>
                <emma:interpretation id="interp19" emma:lang="" emma:confidence="0">
                  <emma:literal>_ _ ~</emma:literal>
                </emma:interpretation>
              </emma:one-of>
            </emma:emma>
          </inkml:annotationXML>
          <inkml:trace contextRef="#ctx0" brushRef="#br0" timeOffset="530.5159">39 1760 28 0,'0'0'77'16,"0"0"-32"-16,0 0 19 15,0 0-42-15,-14 120-17 16,14-97-3-16,0-1-2 16,0 0-12-16,0 0 0 15,0 1-4-15,0-2 10 16,-1 1-3-16,1 1-37 16,0 0-29-16</inkml:trace>
          <inkml:trace contextRef="#ctx0" brushRef="#br0" timeOffset="766.2937">17 2321 6 0,'0'0'74'16,"0"0"-3"-16,0 0 0 15,0 0-38-15,12 111-26 16,-2-89 14-16,-6-5-9 16,0-2-3-16,1 2-5 15,0 0-3-15,-1-4 2 16,0 2-3-16,-1 2-7 15,-3 5-18-15,0 0-5 16,0 1 9-16,0 4-141 16,0-5 161-16,0 3-1 15,0-2-9-15,0 4-1 16,0-5 8-16</inkml:trace>
          <inkml:trace contextRef="#ctx0" brushRef="#br0" timeOffset="908.9284">78 3015 37 0,'0'0'45'0,"0"0"-30"15,0 0-13-15,0 0-2 16,0 0-12-16,0 0-32 16,26 82 10-16</inkml:trace>
          <inkml:trace contextRef="#ctx0" brushRef="#br0" timeOffset="1010.6558">78 3015 12 0,'43'132'54'0,"-43"-123"-51"0,0-5 84 16,0 5-70-16,0-5-12 16,0 3-5-16,6-4-3 15,2 6-33-15,7-1-84 16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4T08:34:49.1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0 715 0,'0'0'94'16,"0"0"64"-16,0 0 17 15,0 103-40-15,0-90-27 16,0-3-25-16,0-4-47 16,0-6-19-16,0 0-15 15,0 0-2-15,0 0-20 16,0-5-89-16,0-17-245 16,0-14-650-16</inkml:trace>
</inkml:ink>
</file>

<file path=ppt/ink/ink8.xml><?xml version="1.0" encoding="utf-8"?>
<inkml:ink xmlns:inkml="http://www.w3.org/2003/InkML">
  <inkml:definitions/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7T12:48:51.4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03D0BB-9083-4E84-8A93-9755C22D8789}" emma:medium="tactile" emma:mode="ink">
          <msink:context xmlns:msink="http://schemas.microsoft.com/ink/2010/main" type="inkDrawing" rotatedBoundingBox="8016,10865 8016,10934 8001,10934 8001,10865" shapeName="Other"/>
        </emma:interpretation>
      </emma:emma>
    </inkml:annotationXML>
    <inkml:trace contextRef="#ctx0" brushRef="#br0">0 0 235 0,'0'0'136'0,"0"0"-52"0,0 0 7 16,0 0-42-16,0 0-23 16,0 0 2-16,0 18-2 15,0-10-16-15,0 1-10 16,0 0 0-16,0-1-42 16,0-1-133-16,0 3-293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FACBB-5DB9-4CB3-B987-12E20E79373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0937A-E7AF-4B96-901E-A5C12B90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2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2766969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2170"/>
            <a:ext cx="6858000" cy="1205630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ucida Sans" panose="020B0602030504020204" pitchFamily="34" charset="0"/>
              </a:defRPr>
            </a:lvl1pPr>
          </a:lstStyle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55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>
                <a:latin typeface="+mn-lt"/>
                <a:cs typeface="Times New Roman" panose="02020603050405020304" pitchFamily="18" charset="0"/>
              </a:defRPr>
            </a:lvl2pPr>
            <a:lvl3pPr>
              <a:defRPr>
                <a:latin typeface="+mn-lt"/>
                <a:cs typeface="Times New Roman" panose="02020603050405020304" pitchFamily="18" charset="0"/>
              </a:defRPr>
            </a:lvl3pPr>
            <a:lvl4pPr>
              <a:defRPr>
                <a:latin typeface="+mn-lt"/>
                <a:cs typeface="Times New Roman" panose="02020603050405020304" pitchFamily="18" charset="0"/>
              </a:defRPr>
            </a:lvl4pPr>
            <a:lvl5pPr>
              <a:defRPr>
                <a:latin typeface="+mn-lt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90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0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1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2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40077"/>
            <a:ext cx="7886700" cy="493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356351"/>
            <a:ext cx="7337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498" y="6356351"/>
            <a:ext cx="45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F8C4-56BB-46C0-99A9-F9B1741F5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0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2" r:id="rId4"/>
    <p:sldLayoutId id="214748366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1" Type="http://schemas.openxmlformats.org/officeDocument/2006/relationships/customXml" Target="../ink/ink5.xml"/><Relationship Id="rId2" Type="http://schemas.openxmlformats.org/officeDocument/2006/relationships/image" Target="../media/image15.emf"/><Relationship Id="rId20" Type="http://schemas.openxmlformats.org/officeDocument/2006/relationships/image" Target="../media/image311.emf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4" Type="http://schemas.openxmlformats.org/officeDocument/2006/relationships/image" Target="../media/image221.png"/><Relationship Id="rId22" Type="http://schemas.openxmlformats.org/officeDocument/2006/relationships/image" Target="../media/image17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96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3.emf"/><Relationship Id="rId7" Type="http://schemas.openxmlformats.org/officeDocument/2006/relationships/image" Target="../media/image20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15" Type="http://schemas.openxmlformats.org/officeDocument/2006/relationships/image" Target="../media/image209.emf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8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customXml" Target="../ink/ink9.xml"/><Relationship Id="rId2" Type="http://schemas.openxmlformats.org/officeDocument/2006/relationships/image" Target="../media/image31.png"/><Relationship Id="rId54" Type="http://schemas.openxmlformats.org/officeDocument/2006/relationships/image" Target="../media/image502.emf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iteseerx.ist.psu.edu/viewdoc/download?doi=10.1.1.483.1080&amp;rep=rep1&amp;type=pdf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ieeexplore.ieee.org/document/9675834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11.emf"/><Relationship Id="rId3" Type="http://schemas.openxmlformats.org/officeDocument/2006/relationships/image" Target="../media/image18.png"/><Relationship Id="rId21" Type="http://schemas.openxmlformats.org/officeDocument/2006/relationships/image" Target="../media/image615.emf"/><Relationship Id="rId7" Type="http://schemas.openxmlformats.org/officeDocument/2006/relationships/image" Target="../media/image186.png"/><Relationship Id="rId2" Type="http://schemas.openxmlformats.org/officeDocument/2006/relationships/image" Target="../media/image17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42.wmf"/><Relationship Id="rId15" Type="http://schemas.openxmlformats.org/officeDocument/2006/relationships/image" Target="../media/image612.emf"/><Relationship Id="rId10" Type="http://schemas.openxmlformats.org/officeDocument/2006/relationships/customXml" Target="../ink/ink11.xml"/><Relationship Id="rId4" Type="http://schemas.openxmlformats.org/officeDocument/2006/relationships/image" Target="../media/image608.png"/><Relationship Id="rId9" Type="http://schemas.openxmlformats.org/officeDocument/2006/relationships/image" Target="../media/image240.png"/><Relationship Id="rId14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60.png"/><Relationship Id="rId7" Type="http://schemas.openxmlformats.org/officeDocument/2006/relationships/image" Target="../media/image42.w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viewdoc/download?doi=10.1.1.483.1080&amp;rep=rep1&amp;type=pdf" TargetMode="External"/><Relationship Id="rId2" Type="http://schemas.openxmlformats.org/officeDocument/2006/relationships/hyperlink" Target="https://www.google.com/url?sa=t&amp;rct=j&amp;q=&amp;esrc=s&amp;source=web&amp;cd=2&amp;ved=2ahUKEwiuybqa3OrhAhUHKlAKHb9-ByAQFjABegQIABAC&amp;url=http://www2.ece.ohio-state.edu/ems/PowerConverter/lect25.ppt&amp;usg=AOvVaw3xubwodzdjZYGKkHsHr2B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D79OlyyZAU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.xml"/><Relationship Id="rId4" Type="http://schemas.openxmlformats.org/officeDocument/2006/relationships/image" Target="../media/image5.png"/><Relationship Id="rId1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https://allianceorg.com/images/neodymium/n48uh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8.png"/><Relationship Id="rId7" Type="http://schemas.openxmlformats.org/officeDocument/2006/relationships/image" Target="../media/image136.png"/><Relationship Id="rId25" Type="http://schemas.openxmlformats.org/officeDocument/2006/relationships/image" Target="../media/image4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729" y="1122362"/>
            <a:ext cx="8505171" cy="19095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METU EE7566</a:t>
            </a:r>
            <a:b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Drives in Electric and Hybrid Electric Vehicles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4314" y="4840643"/>
            <a:ext cx="6858000" cy="946498"/>
          </a:xfrm>
        </p:spPr>
        <p:txBody>
          <a:bodyPr>
            <a:normAutofit lnSpcReduction="10000"/>
          </a:bodyPr>
          <a:lstStyle/>
          <a:p>
            <a:r>
              <a:rPr lang="en-US" sz="3000" b="1" dirty="0"/>
              <a:t>Emine Bostancı</a:t>
            </a:r>
          </a:p>
          <a:p>
            <a:r>
              <a:rPr lang="en-US" dirty="0" smtClean="0"/>
              <a:t>Office: C-107</a:t>
            </a:r>
          </a:p>
          <a:p>
            <a:endParaRPr lang="en-US" dirty="0">
              <a:latin typeface="Lucida Sans" panose="020B0602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5452" y="3229522"/>
            <a:ext cx="7928975" cy="11780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 – PMSM Drive</a:t>
            </a:r>
            <a:endParaRPr lang="en-US" sz="4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2</a:t>
            </a:r>
            <a:r>
              <a:rPr lang="en-US" sz="3600" dirty="0" smtClean="0"/>
              <a:t>. Space Vector Pulse Width Modulation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8650" y="1380359"/>
            <a:ext cx="6015893" cy="4679134"/>
            <a:chOff x="5410199" y="1543735"/>
            <a:chExt cx="6015893" cy="4679134"/>
          </a:xfrm>
        </p:grpSpPr>
        <p:grpSp>
          <p:nvGrpSpPr>
            <p:cNvPr id="8" name="Group 7"/>
            <p:cNvGrpSpPr/>
            <p:nvPr/>
          </p:nvGrpSpPr>
          <p:grpSpPr>
            <a:xfrm>
              <a:off x="5410199" y="1543735"/>
              <a:ext cx="6015893" cy="4409390"/>
              <a:chOff x="5391149" y="1458010"/>
              <a:chExt cx="6015893" cy="440939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38555" b="6671"/>
              <a:stretch/>
            </p:blipFill>
            <p:spPr>
              <a:xfrm>
                <a:off x="6400799" y="1458010"/>
                <a:ext cx="5006243" cy="438081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/>
              <a:srcRect l="209" t="203" r="86931" b="6062"/>
              <a:stretch/>
            </p:blipFill>
            <p:spPr>
              <a:xfrm>
                <a:off x="5391149" y="1467535"/>
                <a:ext cx="1047750" cy="439986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5410199" y="5884315"/>
                  <a:ext cx="376910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/>
                    <a:t>Voltage values must be multiplied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199" y="5884315"/>
                  <a:ext cx="3769109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809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644543" y="1416737"/>
              <a:ext cx="1936762" cy="43025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83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83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0675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solidFill>
                                    <a:srgbClr val="33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𝜶𝜷</m:t>
                              </m:r>
                            </m:oMath>
                          </a14:m>
                          <a:r>
                            <a:rPr lang="en-US" sz="1800" baseline="0" dirty="0" smtClean="0">
                              <a:solidFill>
                                <a:srgbClr val="3366FF"/>
                              </a:solidFill>
                            </a:rPr>
                            <a:t> voltage</a:t>
                          </a:r>
                          <a:endParaRPr lang="en-US" sz="1800" dirty="0">
                            <a:solidFill>
                              <a:srgbClr val="3366FF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06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i="1" dirty="0" smtClean="0">
                                        <a:solidFill>
                                          <a:srgbClr val="3366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i="1" dirty="0" smtClean="0">
                                        <a:solidFill>
                                          <a:srgbClr val="3366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0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76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8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99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528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17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517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0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266339"/>
                  </p:ext>
                </p:extLst>
              </p:nvPr>
            </p:nvGraphicFramePr>
            <p:xfrm>
              <a:off x="6644543" y="1416737"/>
              <a:ext cx="1936762" cy="43025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83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83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067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40" t="-7576" r="-1881" b="-10212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0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875" t="-107576" r="-103125" b="-9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516" t="-107576" r="-3774" b="-92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0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7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875" t="-279730" r="-103125" b="-6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0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875" t="-395775" r="-103125" b="-553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516" t="-395775" r="-3774" b="-5535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30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875" t="-495775" r="-103125" b="-453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516" t="-495775" r="-3774" b="-4535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528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875" t="-564000" r="-103125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17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875" t="-672973" r="-103125" b="-233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516" t="-672973" r="-3774" b="-233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517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875" t="-772973" r="-103125" b="-133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516" t="-772973" r="-3774" b="-133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0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259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718375"/>
          </a:xfrm>
        </p:spPr>
        <p:txBody>
          <a:bodyPr>
            <a:normAutofit/>
          </a:bodyPr>
          <a:lstStyle/>
          <a:p>
            <a:r>
              <a:rPr lang="tr-TR" dirty="0" smtClean="0"/>
              <a:t>2. </a:t>
            </a:r>
            <a:r>
              <a:rPr lang="en-US" dirty="0" smtClean="0"/>
              <a:t>Space </a:t>
            </a:r>
            <a:r>
              <a:rPr lang="en-US" dirty="0"/>
              <a:t>Vector Pulse Width Modulation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213" y="1740194"/>
            <a:ext cx="4391628" cy="3450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445894" y="1314029"/>
              <a:ext cx="1936762" cy="43025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83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83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0675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solidFill>
                                    <a:srgbClr val="33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𝜶𝜷</m:t>
                              </m:r>
                            </m:oMath>
                          </a14:m>
                          <a:r>
                            <a:rPr lang="en-US" sz="1800" baseline="0" dirty="0" smtClean="0">
                              <a:solidFill>
                                <a:srgbClr val="3366FF"/>
                              </a:solidFill>
                            </a:rPr>
                            <a:t> voltage</a:t>
                          </a:r>
                          <a:endParaRPr lang="en-US" sz="1800" dirty="0">
                            <a:solidFill>
                              <a:srgbClr val="3366FF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06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i="1" dirty="0" smtClean="0">
                                        <a:solidFill>
                                          <a:srgbClr val="3366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i="1" dirty="0" smtClean="0">
                                        <a:solidFill>
                                          <a:srgbClr val="3366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3333FF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0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76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8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99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528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17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517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0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7795468"/>
                  </p:ext>
                </p:extLst>
              </p:nvPr>
            </p:nvGraphicFramePr>
            <p:xfrm>
              <a:off x="1445894" y="1314029"/>
              <a:ext cx="1936762" cy="43025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83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83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067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43" t="-7576" r="-2201" b="-10227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0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107576" r="-104403" b="-9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t="-107576" r="-4403" b="-92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0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7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279730" r="-104403" b="-628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0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395775" r="-104403" b="-554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t="-395775" r="-4403" b="-554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30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495775" r="-104403" b="-454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t="-495775" r="-4403" b="-454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528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564000" r="-104403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17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672973" r="-104403" b="-23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t="-672973" r="-4403" b="-2351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517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772973" r="-104403" b="-13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t="-772973" r="-4403" b="-1351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0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28591" y="1638578"/>
                <a:ext cx="741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𝜷</m:t>
                      </m:r>
                      <m:r>
                        <a:rPr lang="tr-TR" b="0" i="1" dirty="0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tr-TR" b="0" i="1" dirty="0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𝑎𝑥𝑖𝑠</m:t>
                      </m:r>
                    </m:oMath>
                  </m:oMathPara>
                </a14:m>
                <a:endParaRPr lang="en-US" dirty="0">
                  <a:solidFill>
                    <a:srgbClr val="3366FF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591" y="1638578"/>
                <a:ext cx="741087" cy="369332"/>
              </a:xfrm>
              <a:prstGeom prst="rect">
                <a:avLst/>
              </a:prstGeom>
              <a:blipFill>
                <a:blip r:embed="rId5"/>
                <a:stretch>
                  <a:fillRect l="-11475" r="-82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09" t="203" r="86931" b="6062"/>
          <a:stretch/>
        </p:blipFill>
        <p:spPr>
          <a:xfrm>
            <a:off x="361578" y="1282476"/>
            <a:ext cx="1054001" cy="44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2</a:t>
            </a:r>
            <a:r>
              <a:rPr lang="en-US" sz="3600" dirty="0" smtClean="0"/>
              <a:t>. Space Vector Pulse Width Modulation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4706" y="1234115"/>
                <a:ext cx="7291977" cy="5122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</a:rPr>
                  <a:t>Realization of Space Vector PWM 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600" b="1" dirty="0" smtClean="0">
                    <a:solidFill>
                      <a:srgbClr val="000000"/>
                    </a:solidFill>
                  </a:rPr>
                  <a:t>Step 1: 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𝑎𝑚𝑝𝑙𝑖𝑡𝑢𝑑𝑒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 from required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600" dirty="0"/>
              </a:p>
              <a:p>
                <a:pPr>
                  <a:spcBef>
                    <a:spcPts val="600"/>
                  </a:spcBef>
                </a:pPr>
                <a:r>
                  <a:rPr lang="en-US" sz="1600" b="1" dirty="0" smtClean="0">
                    <a:solidFill>
                      <a:srgbClr val="000000"/>
                    </a:solidFill>
                  </a:rPr>
                  <a:t>Step 2: 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Determine the sector and the applied  vectors (i.e. </a:t>
                </a:r>
                <a:r>
                  <a:rPr lang="en-US" sz="1600" dirty="0">
                    <a:solidFill>
                      <a:srgbClr val="000000"/>
                    </a:solidFill>
                  </a:rPr>
                  <a:t>v</a:t>
                </a:r>
                <a:r>
                  <a:rPr lang="en-US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v</a:t>
                </a:r>
                <a:r>
                  <a:rPr lang="en-US" sz="1600" baseline="-25000" dirty="0" smtClean="0">
                    <a:solidFill>
                      <a:srgbClr val="000000"/>
                    </a:solidFill>
                  </a:rPr>
                  <a:t>2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v</a:t>
                </a:r>
                <a:r>
                  <a:rPr lang="en-US" sz="1600" baseline="-25000" dirty="0" smtClean="0">
                    <a:solidFill>
                      <a:srgbClr val="000000"/>
                    </a:solidFill>
                  </a:rPr>
                  <a:t>0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v</a:t>
                </a:r>
                <a:r>
                  <a:rPr lang="en-US" sz="1600" baseline="-25000" dirty="0" smtClean="0">
                    <a:solidFill>
                      <a:srgbClr val="000000"/>
                    </a:solidFill>
                  </a:rPr>
                  <a:t>7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in Sector 1)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b="1" dirty="0" smtClean="0">
                    <a:solidFill>
                      <a:srgbClr val="000000"/>
                    </a:solidFill>
                  </a:rPr>
                  <a:t>Step 3: </a:t>
                </a:r>
                <a:r>
                  <a:rPr lang="en-US" sz="1600" dirty="0">
                    <a:solidFill>
                      <a:srgbClr val="000000"/>
                    </a:solidFill>
                  </a:rPr>
                  <a:t>Determine 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time </a:t>
                </a:r>
                <a:r>
                  <a:rPr lang="en-US" sz="1600" dirty="0">
                    <a:solidFill>
                      <a:srgbClr val="000000"/>
                    </a:solidFill>
                  </a:rPr>
                  <a:t>duration 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of non-zero space vectors, </a:t>
                </a:r>
                <a:r>
                  <a:rPr lang="en-US" sz="1600" i="1" dirty="0" err="1">
                    <a:solidFill>
                      <a:srgbClr val="000000"/>
                    </a:solidFill>
                  </a:rPr>
                  <a:t>T</a:t>
                </a:r>
                <a:r>
                  <a:rPr lang="en-US" sz="1600" baseline="-25000" dirty="0" err="1">
                    <a:solidFill>
                      <a:srgbClr val="000000"/>
                    </a:solidFill>
                  </a:rPr>
                  <a:t>k</a:t>
                </a:r>
                <a:r>
                  <a:rPr lang="en-US" sz="1600" dirty="0">
                    <a:solidFill>
                      <a:srgbClr val="000000"/>
                    </a:solidFill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and </a:t>
                </a:r>
                <a:r>
                  <a:rPr lang="en-US" sz="1600" i="1" dirty="0">
                    <a:solidFill>
                      <a:srgbClr val="000000"/>
                    </a:solidFill>
                  </a:rPr>
                  <a:t>T</a:t>
                </a:r>
                <a:r>
                  <a:rPr lang="en-US" sz="1600" baseline="-25000" dirty="0">
                    <a:solidFill>
                      <a:srgbClr val="000000"/>
                    </a:solidFill>
                  </a:rPr>
                  <a:t>k+1</a:t>
                </a:r>
                <a:r>
                  <a:rPr lang="en-US" sz="1600" dirty="0">
                    <a:solidFill>
                      <a:srgbClr val="000000"/>
                    </a:solidFill>
                  </a:rPr>
                  <a:t> 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1600" dirty="0" smtClean="0">
                  <a:solidFill>
                    <a:srgbClr val="0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1600" dirty="0" smtClean="0">
                  <a:solidFill>
                    <a:srgbClr val="0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1600" dirty="0" smtClean="0">
                  <a:solidFill>
                    <a:srgbClr val="0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rgbClr val="000000"/>
                    </a:solidFill>
                  </a:rPr>
                  <a:t>Step 4</a:t>
                </a:r>
                <a:r>
                  <a:rPr lang="en-US" sz="1600" b="1" dirty="0" smtClean="0">
                    <a:solidFill>
                      <a:srgbClr val="000000"/>
                    </a:solidFill>
                  </a:rPr>
                  <a:t>: 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Determine the duration of zero vectors </a:t>
                </a:r>
                <a:r>
                  <a:rPr lang="en-US" sz="1600" b="1" i="1" dirty="0" smtClean="0">
                    <a:solidFill>
                      <a:srgbClr val="000000"/>
                    </a:solidFill>
                  </a:rPr>
                  <a:t>T</a:t>
                </a:r>
                <a:r>
                  <a:rPr lang="en-US" sz="1600" b="1" baseline="-25000" dirty="0" smtClean="0">
                    <a:solidFill>
                      <a:srgbClr val="000000"/>
                    </a:solidFill>
                  </a:rPr>
                  <a:t>0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1600" b="1" dirty="0" smtClean="0">
                    <a:solidFill>
                      <a:srgbClr val="000000"/>
                    </a:solidFill>
                  </a:rPr>
                  <a:t>= </a:t>
                </a:r>
                <a:r>
                  <a:rPr lang="en-US" sz="1600" b="1" i="1" dirty="0" smtClean="0">
                    <a:solidFill>
                      <a:srgbClr val="000000"/>
                    </a:solidFill>
                  </a:rPr>
                  <a:t>T</a:t>
                </a:r>
                <a:r>
                  <a:rPr lang="en-US" sz="1600" b="1" baseline="-25000" dirty="0" smtClean="0">
                    <a:solidFill>
                      <a:srgbClr val="000000"/>
                    </a:solidFill>
                  </a:rPr>
                  <a:t>7</a:t>
                </a:r>
                <a:r>
                  <a:rPr lang="en-US" sz="1600" b="1" dirty="0" smtClean="0">
                    <a:solidFill>
                      <a:srgbClr val="000000"/>
                    </a:solidFill>
                  </a:rPr>
                  <a:t> = 1/2 (</a:t>
                </a:r>
                <a:r>
                  <a:rPr lang="en-US" sz="1600" b="1" i="1" dirty="0" smtClean="0">
                    <a:solidFill>
                      <a:srgbClr val="000000"/>
                    </a:solidFill>
                  </a:rPr>
                  <a:t>T</a:t>
                </a:r>
                <a:r>
                  <a:rPr lang="tr-TR" sz="1600" b="1" baseline="-25000" dirty="0" smtClean="0">
                    <a:solidFill>
                      <a:srgbClr val="000000"/>
                    </a:solidFill>
                  </a:rPr>
                  <a:t>s</a:t>
                </a:r>
                <a:r>
                  <a:rPr lang="en-US" sz="1600" b="1" dirty="0" smtClean="0">
                    <a:solidFill>
                      <a:srgbClr val="000000"/>
                    </a:solidFill>
                  </a:rPr>
                  <a:t> – (</a:t>
                </a:r>
                <a:r>
                  <a:rPr lang="en-US" sz="1600" b="1" i="1" dirty="0" err="1" smtClean="0">
                    <a:solidFill>
                      <a:srgbClr val="000000"/>
                    </a:solidFill>
                  </a:rPr>
                  <a:t>T</a:t>
                </a:r>
                <a:r>
                  <a:rPr lang="en-US" sz="1600" b="1" baseline="-25000" dirty="0" err="1" smtClean="0">
                    <a:solidFill>
                      <a:srgbClr val="000000"/>
                    </a:solidFill>
                  </a:rPr>
                  <a:t>k</a:t>
                </a:r>
                <a:r>
                  <a:rPr lang="en-US" sz="1600" b="1" dirty="0" smtClean="0">
                    <a:solidFill>
                      <a:srgbClr val="000000"/>
                    </a:solidFill>
                  </a:rPr>
                  <a:t> + </a:t>
                </a:r>
                <a:r>
                  <a:rPr lang="en-US" sz="1600" b="1" i="1" dirty="0" smtClean="0">
                    <a:solidFill>
                      <a:srgbClr val="000000"/>
                    </a:solidFill>
                  </a:rPr>
                  <a:t>T</a:t>
                </a:r>
                <a:r>
                  <a:rPr lang="en-US" sz="1600" b="1" baseline="-25000" dirty="0" smtClean="0">
                    <a:solidFill>
                      <a:srgbClr val="000000"/>
                    </a:solidFill>
                  </a:rPr>
                  <a:t>k+1</a:t>
                </a:r>
                <a:r>
                  <a:rPr lang="en-US" sz="1600" b="1" dirty="0" smtClean="0">
                    <a:solidFill>
                      <a:srgbClr val="000000"/>
                    </a:solidFill>
                  </a:rPr>
                  <a:t> ))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b="1" dirty="0" smtClean="0">
                    <a:solidFill>
                      <a:srgbClr val="000000"/>
                    </a:solidFill>
                  </a:rPr>
                  <a:t>Step 5: </a:t>
                </a:r>
                <a:r>
                  <a:rPr lang="en-US" sz="1600" dirty="0">
                    <a:solidFill>
                      <a:srgbClr val="000000"/>
                    </a:solidFill>
                  </a:rPr>
                  <a:t>Determine the switching time of each 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transistor (</a:t>
                </a:r>
                <a:r>
                  <a:rPr lang="en-US" sz="1600" dirty="0">
                    <a:solidFill>
                      <a:srgbClr val="000000"/>
                    </a:solidFill>
                  </a:rPr>
                  <a:t>S1 to S6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dirty="0" smtClean="0">
                    <a:solidFill>
                      <a:srgbClr val="FF0000"/>
                    </a:solidFill>
                  </a:rPr>
                  <a:t>Repeat all these steps at each switching period,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T</a:t>
                </a:r>
                <a:r>
                  <a:rPr lang="tr-TR" sz="1600" baseline="-25000" dirty="0" smtClean="0">
                    <a:solidFill>
                      <a:srgbClr val="FF0000"/>
                    </a:solidFill>
                  </a:rPr>
                  <a:t>s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 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06" y="1234115"/>
                <a:ext cx="7291977" cy="5122236"/>
              </a:xfrm>
              <a:prstGeom prst="rect">
                <a:avLst/>
              </a:prstGeom>
              <a:blipFill>
                <a:blip r:embed="rId2"/>
                <a:stretch>
                  <a:fillRect l="-502" t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7" y="3097206"/>
            <a:ext cx="2438004" cy="21381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887517" y="4349808"/>
            <a:ext cx="462576" cy="3931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4779" y="4802735"/>
            <a:ext cx="549459" cy="4326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0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718375"/>
          </a:xfrm>
        </p:spPr>
        <p:txBody>
          <a:bodyPr>
            <a:normAutofit/>
          </a:bodyPr>
          <a:lstStyle/>
          <a:p>
            <a:r>
              <a:rPr lang="tr-TR" dirty="0" smtClean="0"/>
              <a:t>2</a:t>
            </a:r>
            <a:r>
              <a:rPr lang="en-US" dirty="0" smtClean="0"/>
              <a:t>. Space Vector Pulse Width Modulation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165"/>
            <a:ext cx="4391628" cy="3450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53263" y="1303255"/>
                <a:ext cx="3840480" cy="3847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Treats the sinusoidal voltage as a constant amplitude vector rotating at constant frequency</a:t>
                </a: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This PWM technique approximates the reference voltage </a:t>
                </a:r>
                <a:r>
                  <a:rPr lang="en-US" sz="1600" i="1" dirty="0" err="1" smtClean="0"/>
                  <a:t>v</a:t>
                </a:r>
                <a:r>
                  <a:rPr lang="en-US" sz="1600" i="1" baseline="-25000" dirty="0" err="1" smtClean="0"/>
                  <a:t>ref</a:t>
                </a:r>
                <a:r>
                  <a:rPr lang="en-US" sz="1600" i="1" dirty="0" smtClean="0"/>
                  <a:t> </a:t>
                </a:r>
                <a:r>
                  <a:rPr lang="en-US" sz="1600" dirty="0" smtClean="0"/>
                  <a:t>by </a:t>
                </a:r>
                <a:r>
                  <a:rPr lang="en-US" sz="1600" dirty="0"/>
                  <a:t>a combination </a:t>
                </a:r>
                <a:r>
                  <a:rPr lang="en-US" sz="1600" dirty="0" smtClean="0"/>
                  <a:t>of </a:t>
                </a:r>
                <a:r>
                  <a:rPr lang="en-US" sz="1600" dirty="0"/>
                  <a:t>the eight switching patterns </a:t>
                </a:r>
                <a:endParaRPr lang="en-US" sz="1600" dirty="0" smtClean="0"/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Coordinate </a:t>
                </a:r>
                <a:r>
                  <a:rPr lang="en-US" sz="1600" dirty="0"/>
                  <a:t>t</a:t>
                </a:r>
                <a:r>
                  <a:rPr lang="en-US" sz="1600" dirty="0" smtClean="0"/>
                  <a:t>ransformation </a:t>
                </a:r>
                <a:r>
                  <a:rPr lang="en-US" sz="1600" dirty="0"/>
                  <a:t>(</a:t>
                </a:r>
                <a:r>
                  <a:rPr lang="en-US" sz="1600" dirty="0" err="1"/>
                  <a:t>abc</a:t>
                </a:r>
                <a:r>
                  <a:rPr lang="en-US" sz="1600" dirty="0"/>
                  <a:t> reference </a:t>
                </a:r>
                <a:r>
                  <a:rPr lang="en-US" sz="1600" dirty="0" smtClean="0"/>
                  <a:t>frame </a:t>
                </a:r>
                <a:r>
                  <a:rPr lang="en-US" sz="1600" dirty="0"/>
                  <a:t>to the stationary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 frame) </a:t>
                </a: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The </a:t>
                </a:r>
                <a:r>
                  <a:rPr lang="en-US" sz="1600" dirty="0"/>
                  <a:t>vectors (V1 to V6) divide the plane into six sectors (each sector: 60 degrees) </a:t>
                </a: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600" i="1" dirty="0" err="1"/>
                  <a:t>v</a:t>
                </a:r>
                <a:r>
                  <a:rPr lang="en-US" sz="1600" i="1" baseline="-25000" dirty="0" err="1"/>
                  <a:t>ref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is generated 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usually</a:t>
                </a:r>
                <a:r>
                  <a:rPr lang="en-US" sz="1600" dirty="0" smtClean="0"/>
                  <a:t> by </a:t>
                </a:r>
                <a:r>
                  <a:rPr lang="en-US" sz="1600" dirty="0"/>
                  <a:t>two adjacent non-zero vectors and two zero </a:t>
                </a:r>
                <a:r>
                  <a:rPr lang="en-US" sz="1600" dirty="0" smtClean="0"/>
                  <a:t>vectors. 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63" y="1303255"/>
                <a:ext cx="3840480" cy="3847207"/>
              </a:xfrm>
              <a:prstGeom prst="rect">
                <a:avLst/>
              </a:prstGeom>
              <a:blipFill>
                <a:blip r:embed="rId3"/>
                <a:stretch>
                  <a:fillRect l="-635" t="-475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1927" y="5250869"/>
                <a:ext cx="865582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SV-PWM can be applied whenever sinusoidal output voltages needed to be generated, such a 3-phase balanced inductance load. So, </a:t>
                </a:r>
                <a:r>
                  <a:rPr lang="en-US" sz="1600" dirty="0"/>
                  <a:t>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coordinates are defined for the modulation purposes. </a:t>
                </a: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In AC machine drives, the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en-US" sz="1600" dirty="0" smtClean="0"/>
                  <a:t> axis defined for inverter control and </a:t>
                </a:r>
                <a:r>
                  <a:rPr lang="en-US" sz="1600" dirty="0" err="1" smtClean="0"/>
                  <a:t>dq</a:t>
                </a:r>
                <a:r>
                  <a:rPr lang="en-US" sz="1600" dirty="0" smtClean="0"/>
                  <a:t> axis of the rotor must be the same.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27" y="5250869"/>
                <a:ext cx="8655820" cy="1077218"/>
              </a:xfrm>
              <a:prstGeom prst="rect">
                <a:avLst/>
              </a:prstGeom>
              <a:blipFill>
                <a:blip r:embed="rId4"/>
                <a:stretch>
                  <a:fillRect l="-282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340814" y="3355349"/>
                <a:ext cx="88190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𝜶</m:t>
                      </m:r>
                      <m:r>
                        <a:rPr lang="en-US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𝑎𝑥𝑖𝑠</m:t>
                      </m:r>
                    </m:oMath>
                  </m:oMathPara>
                </a14:m>
                <a:endParaRPr lang="en-US" dirty="0">
                  <a:solidFill>
                    <a:srgbClr val="3366FF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814" y="3355349"/>
                <a:ext cx="8819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734037" y="1354803"/>
                <a:ext cx="741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𝜷</m:t>
                      </m:r>
                      <m:r>
                        <a:rPr lang="en-US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𝑎𝑥𝑖𝑠</m:t>
                      </m:r>
                    </m:oMath>
                  </m:oMathPara>
                </a14:m>
                <a:endParaRPr lang="en-US" dirty="0">
                  <a:solidFill>
                    <a:srgbClr val="3366FF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37" y="1354803"/>
                <a:ext cx="741087" cy="369332"/>
              </a:xfrm>
              <a:prstGeom prst="rect">
                <a:avLst/>
              </a:prstGeom>
              <a:blipFill>
                <a:blip r:embed="rId6"/>
                <a:stretch>
                  <a:fillRect l="-11475" r="-82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31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2</a:t>
            </a:r>
            <a:r>
              <a:rPr lang="en-US" sz="3600" dirty="0" smtClean="0"/>
              <a:t>. Space Vector Pulse Width Modulation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5913"/>
          <a:stretch/>
        </p:blipFill>
        <p:spPr>
          <a:xfrm>
            <a:off x="4160633" y="1444747"/>
            <a:ext cx="3848987" cy="30066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9877" y="4777918"/>
            <a:ext cx="7359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Sequence of the space vectors and the choice of zero vectors influence the number of switching (switching losses) and voltage harmonics. 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Scheme shown above is usually employed.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0229"/>
            <a:ext cx="3410170" cy="25764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26720" y="1396295"/>
            <a:ext cx="3539832" cy="85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55664" y="1009474"/>
                <a:ext cx="2341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: switching period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664" y="1009474"/>
                <a:ext cx="234154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8" name="Ink 177"/>
              <p14:cNvContentPartPr/>
              <p14:nvPr/>
            </p14:nvContentPartPr>
            <p14:xfrm>
              <a:off x="6178909" y="1470307"/>
              <a:ext cx="360" cy="666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4229" y="1465627"/>
                <a:ext cx="9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/>
              <p14:cNvContentPartPr/>
              <p14:nvPr/>
            </p14:nvContentPartPr>
            <p14:xfrm>
              <a:off x="6198891" y="1681267"/>
              <a:ext cx="538" cy="447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92973" y="1676350"/>
                <a:ext cx="12374" cy="10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72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2. </a:t>
            </a:r>
            <a:r>
              <a:rPr lang="en-US" sz="3600" dirty="0" smtClean="0"/>
              <a:t>Space </a:t>
            </a:r>
            <a:r>
              <a:rPr lang="en-US" sz="3600" dirty="0"/>
              <a:t>Vector Pulse Width Modulation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18"/>
          <a:stretch/>
        </p:blipFill>
        <p:spPr>
          <a:xfrm>
            <a:off x="481856" y="1087651"/>
            <a:ext cx="2697357" cy="2102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402"/>
          <a:stretch/>
        </p:blipFill>
        <p:spPr>
          <a:xfrm>
            <a:off x="3179213" y="1083501"/>
            <a:ext cx="2707493" cy="2109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5435"/>
          <a:stretch/>
        </p:blipFill>
        <p:spPr>
          <a:xfrm>
            <a:off x="5918227" y="1083501"/>
            <a:ext cx="2706436" cy="2116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5718"/>
          <a:stretch/>
        </p:blipFill>
        <p:spPr>
          <a:xfrm>
            <a:off x="481856" y="3653013"/>
            <a:ext cx="2697357" cy="2116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5402"/>
          <a:stretch/>
        </p:blipFill>
        <p:spPr>
          <a:xfrm>
            <a:off x="3179213" y="3629117"/>
            <a:ext cx="2707493" cy="2130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6099"/>
          <a:stretch/>
        </p:blipFill>
        <p:spPr>
          <a:xfrm>
            <a:off x="5939491" y="3522907"/>
            <a:ext cx="2685171" cy="211608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57007" y="1182235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68539" y="1182235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82791" y="1147473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68197" y="1083501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8574" y="1083501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328814" y="1066996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14505" y="1197102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02333" y="1182235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35934" y="1160794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923762" y="1145927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67311" y="1100461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55139" y="1085594"/>
            <a:ext cx="0" cy="457200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39731" y="5727336"/>
            <a:ext cx="77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Sector 4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256393" y="5678704"/>
            <a:ext cx="77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Sector 5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992859" y="5699626"/>
            <a:ext cx="77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Sector 6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6715309" y="4272547"/>
              <a:ext cx="54360" cy="1152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10302" y="4267507"/>
                <a:ext cx="62586" cy="116064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/>
          <p:cNvSpPr txBox="1"/>
          <p:nvPr/>
        </p:nvSpPr>
        <p:spPr>
          <a:xfrm>
            <a:off x="1539731" y="3196532"/>
            <a:ext cx="77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Sector </a:t>
            </a:r>
            <a:r>
              <a:rPr lang="tr-TR" sz="1400" dirty="0" smtClean="0"/>
              <a:t>1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4256393" y="3147900"/>
            <a:ext cx="77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Sector </a:t>
            </a:r>
            <a:r>
              <a:rPr lang="tr-TR" sz="1400" dirty="0" smtClean="0"/>
              <a:t>2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2859" y="3168822"/>
            <a:ext cx="77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Sector </a:t>
            </a:r>
            <a:r>
              <a:rPr lang="tr-TR" sz="1400" dirty="0" smtClean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600" dirty="0" smtClean="0"/>
              <a:t>Actual Utilizable Voltage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66"/>
          <a:stretch/>
        </p:blipFill>
        <p:spPr>
          <a:xfrm>
            <a:off x="385011" y="1458611"/>
            <a:ext cx="3605876" cy="35941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75592" y="1528430"/>
            <a:ext cx="3419439" cy="3030800"/>
            <a:chOff x="5526276" y="1961389"/>
            <a:chExt cx="3419439" cy="3030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276" y="2098765"/>
              <a:ext cx="3203882" cy="289342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888480" y="1961389"/>
              <a:ext cx="383177" cy="357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q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7510" y="3695460"/>
              <a:ext cx="518205" cy="5121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427510" y="3627810"/>
              <a:ext cx="221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4225585" y="4686616"/>
            <a:ext cx="4584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/>
              <a:t>Forbidden zones: </a:t>
            </a:r>
            <a:r>
              <a:rPr lang="en-US" sz="1600" dirty="0" smtClean="0"/>
              <a:t>The </a:t>
            </a:r>
            <a:r>
              <a:rPr lang="en-US" sz="1600" dirty="0"/>
              <a:t>values </a:t>
            </a:r>
            <a:r>
              <a:rPr lang="en-US" sz="1600" dirty="0" smtClean="0"/>
              <a:t>either of </a:t>
            </a:r>
            <a:r>
              <a:rPr lang="en-US" sz="1600" i="1" dirty="0" err="1" smtClean="0"/>
              <a:t>T</a:t>
            </a:r>
            <a:r>
              <a:rPr lang="en-US" sz="1600" baseline="-25000" dirty="0" err="1" smtClean="0"/>
              <a:t>k</a:t>
            </a:r>
            <a:r>
              <a:rPr lang="en-US" sz="1600" dirty="0" smtClean="0"/>
              <a:t> </a:t>
            </a:r>
            <a:r>
              <a:rPr lang="en-US" sz="1600" dirty="0"/>
              <a:t>or of </a:t>
            </a:r>
            <a:r>
              <a:rPr lang="en-US" sz="1600" i="1" dirty="0" smtClean="0"/>
              <a:t>T</a:t>
            </a:r>
            <a:r>
              <a:rPr lang="en-US" sz="1600" baseline="-25000" dirty="0" smtClean="0"/>
              <a:t>k+1</a:t>
            </a:r>
            <a:r>
              <a:rPr lang="en-US" sz="1600" dirty="0" smtClean="0"/>
              <a:t> </a:t>
            </a:r>
            <a:r>
              <a:rPr lang="en-US" sz="1600" dirty="0"/>
              <a:t>become very small in the </a:t>
            </a:r>
            <a:r>
              <a:rPr lang="en-US" sz="1600" dirty="0" smtClean="0"/>
              <a:t>boundary </a:t>
            </a:r>
            <a:r>
              <a:rPr lang="en-US" sz="1600" dirty="0"/>
              <a:t>zone </a:t>
            </a:r>
            <a:r>
              <a:rPr lang="en-US" sz="1600" dirty="0" smtClean="0"/>
              <a:t>between the </a:t>
            </a:r>
            <a:r>
              <a:rPr lang="en-US" sz="1600" dirty="0"/>
              <a:t>sectors or near one of </a:t>
            </a:r>
            <a:r>
              <a:rPr lang="en-US" sz="1600" dirty="0" smtClean="0"/>
              <a:t>the non-zero vectors v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-v</a:t>
            </a:r>
            <a:r>
              <a:rPr lang="en-US" sz="1600" baseline="-25000" dirty="0" smtClean="0"/>
              <a:t>6</a:t>
            </a:r>
            <a:r>
              <a:rPr lang="en-US" sz="1600" dirty="0" smtClean="0"/>
              <a:t>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04925" y="4745938"/>
                <a:ext cx="3235886" cy="1852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Sine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PWM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SVPWM</m:t>
                      </m:r>
                    </m:oMath>
                  </m:oMathPara>
                </a14:m>
                <a:endParaRPr lang="en-US" sz="1600" b="0" i="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b="0" i="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b="0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*for Y-connected stator windings</a:t>
                </a:r>
              </a:p>
              <a:p>
                <a:endParaRPr lang="en-US" sz="1600" b="0" i="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25" y="4745938"/>
                <a:ext cx="3235886" cy="1852815"/>
              </a:xfrm>
              <a:prstGeom prst="rect">
                <a:avLst/>
              </a:prstGeom>
              <a:blipFill>
                <a:blip r:embed="rId5"/>
                <a:stretch>
                  <a:fillRect l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264705" y="5806431"/>
            <a:ext cx="470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dvTT5ada87cc"/>
              </a:rPr>
              <a:t>N.P. </a:t>
            </a:r>
            <a:r>
              <a:rPr lang="en-US" sz="1200" dirty="0" err="1">
                <a:latin typeface="AdvTT5ada87cc"/>
              </a:rPr>
              <a:t>Quang</a:t>
            </a:r>
            <a:r>
              <a:rPr lang="en-US" sz="1200" dirty="0">
                <a:latin typeface="AdvTT5ada87cc"/>
              </a:rPr>
              <a:t> and J.-A. </a:t>
            </a:r>
            <a:r>
              <a:rPr lang="en-US" sz="1200" dirty="0" err="1">
                <a:latin typeface="AdvTT5ada87cc"/>
              </a:rPr>
              <a:t>Dittrich</a:t>
            </a:r>
            <a:r>
              <a:rPr lang="en-US" sz="1200" dirty="0">
                <a:latin typeface="AdvTT5ada87cc"/>
              </a:rPr>
              <a:t>, </a:t>
            </a:r>
            <a:r>
              <a:rPr lang="en-US" sz="1200" dirty="0">
                <a:latin typeface="AdvTTf2e4df62.I"/>
              </a:rPr>
              <a:t>Vector Control of Three-Phase AC </a:t>
            </a:r>
            <a:r>
              <a:rPr lang="en-US" sz="1200" dirty="0" smtClean="0">
                <a:latin typeface="AdvTTf2e4df62.I"/>
              </a:rPr>
              <a:t>Machines</a:t>
            </a:r>
            <a:r>
              <a:rPr lang="en-US" sz="1200" dirty="0" smtClean="0">
                <a:latin typeface="AdvTT5ada87cc"/>
              </a:rPr>
              <a:t>, Power </a:t>
            </a:r>
            <a:r>
              <a:rPr lang="en-US" sz="1200" dirty="0">
                <a:latin typeface="AdvTT5ada87cc"/>
              </a:rPr>
              <a:t>Systems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685222" y="3030952"/>
                <a:ext cx="88190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𝜶</m:t>
                      </m:r>
                      <m:r>
                        <a:rPr lang="en-US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𝑎𝑥𝑖𝑠</m:t>
                      </m:r>
                    </m:oMath>
                  </m:oMathPara>
                </a14:m>
                <a:endParaRPr lang="en-US" dirty="0">
                  <a:solidFill>
                    <a:srgbClr val="3366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222" y="3030952"/>
                <a:ext cx="8819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50049" y="1083501"/>
                <a:ext cx="741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𝜷</m:t>
                      </m:r>
                      <m:r>
                        <a:rPr lang="en-US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3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𝑎𝑥𝑖𝑠</m:t>
                      </m:r>
                    </m:oMath>
                  </m:oMathPara>
                </a14:m>
                <a:endParaRPr lang="en-US" dirty="0">
                  <a:solidFill>
                    <a:srgbClr val="3366FF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049" y="1083501"/>
                <a:ext cx="741087" cy="369332"/>
              </a:xfrm>
              <a:prstGeom prst="rect">
                <a:avLst/>
              </a:prstGeom>
              <a:blipFill>
                <a:blip r:embed="rId7"/>
                <a:stretch>
                  <a:fillRect l="-11475" r="-82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/>
              <p14:cNvContentPartPr/>
              <p14:nvPr/>
            </p14:nvContentPartPr>
            <p14:xfrm>
              <a:off x="2924331" y="4789954"/>
              <a:ext cx="0" cy="482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0" y="0"/>
                <a:ext cx="0" cy="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695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49" y="365126"/>
            <a:ext cx="8026835" cy="7183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600" dirty="0" smtClean="0"/>
              <a:t>Difference </a:t>
            </a:r>
            <a:r>
              <a:rPr lang="tr-TR" sz="3600" dirty="0" smtClean="0"/>
              <a:t>of</a:t>
            </a:r>
            <a:r>
              <a:rPr lang="en-US" sz="3600" dirty="0" smtClean="0"/>
              <a:t> Sine-PWM and SV-PWM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4810" y="5310205"/>
            <a:ext cx="633660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/>
              <a:t>Sine-PWM minimizes the number of switching.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/>
              <a:t>Sine-PWM and the usually applied SV-PWM have the same sequences.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dirty="0" smtClean="0"/>
              <a:t>Difference is the timings of zero-states, T</a:t>
            </a:r>
            <a:r>
              <a:rPr lang="en-US" sz="1600" baseline="-25000" dirty="0" smtClean="0"/>
              <a:t>0</a:t>
            </a:r>
            <a:r>
              <a:rPr lang="en-US" sz="1600" baseline="-25000" dirty="0" smtClean="0">
                <a:sym typeface="Symbol" panose="05050102010706020507" pitchFamily="18" charset="2"/>
              </a:rPr>
              <a:t></a:t>
            </a:r>
            <a:r>
              <a:rPr lang="en-US" sz="1600" dirty="0" smtClean="0">
                <a:sym typeface="Symbol" panose="05050102010706020507" pitchFamily="18" charset="2"/>
              </a:rPr>
              <a:t></a:t>
            </a:r>
            <a:r>
              <a:rPr lang="en-US" sz="1600" dirty="0" smtClean="0"/>
              <a:t> T</a:t>
            </a:r>
            <a:r>
              <a:rPr lang="en-US" sz="1600" baseline="-25000" dirty="0" smtClean="0"/>
              <a:t>7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913"/>
          <a:stretch/>
        </p:blipFill>
        <p:spPr>
          <a:xfrm>
            <a:off x="5151215" y="1594150"/>
            <a:ext cx="3848987" cy="30066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85630" y="4700109"/>
            <a:ext cx="318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States in sector 1 with SV-PWM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3901" y="1310383"/>
            <a:ext cx="4995159" cy="3491946"/>
            <a:chOff x="522284" y="2868235"/>
            <a:chExt cx="4995159" cy="3491946"/>
          </a:xfrm>
        </p:grpSpPr>
        <p:grpSp>
          <p:nvGrpSpPr>
            <p:cNvPr id="9" name="Group 8"/>
            <p:cNvGrpSpPr/>
            <p:nvPr/>
          </p:nvGrpSpPr>
          <p:grpSpPr>
            <a:xfrm>
              <a:off x="1006742" y="2969094"/>
              <a:ext cx="3139588" cy="1315200"/>
              <a:chOff x="726922" y="3248167"/>
              <a:chExt cx="5311508" cy="1871941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1097280" y="3248167"/>
                <a:ext cx="1236135" cy="184244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2333415" y="3254991"/>
                <a:ext cx="1234440" cy="182880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26922" y="3589361"/>
                <a:ext cx="4172624" cy="0"/>
              </a:xfrm>
              <a:prstGeom prst="line">
                <a:avLst/>
              </a:prstGeom>
              <a:ln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27326" y="4153538"/>
                <a:ext cx="417262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26922" y="4652282"/>
                <a:ext cx="4172624" cy="0"/>
              </a:xfrm>
              <a:prstGeom prst="line">
                <a:avLst/>
              </a:prstGeom>
              <a:ln>
                <a:solidFill>
                  <a:srgbClr val="333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567855" y="3277660"/>
                <a:ext cx="1236135" cy="184244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4803990" y="3284484"/>
                <a:ext cx="1234440" cy="182880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/>
            <p:nvPr/>
          </p:nvCxnSpPr>
          <p:spPr>
            <a:xfrm>
              <a:off x="887104" y="2868235"/>
              <a:ext cx="13648" cy="3382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2284" y="4655322"/>
              <a:ext cx="4609274" cy="1364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22284" y="5403233"/>
              <a:ext cx="4609274" cy="136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22284" y="6063987"/>
              <a:ext cx="4609274" cy="136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78424" y="4435944"/>
              <a:ext cx="1170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78424" y="2958824"/>
              <a:ext cx="0" cy="32004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602436" y="2958824"/>
              <a:ext cx="0" cy="32004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63008" y="2958824"/>
              <a:ext cx="0" cy="32004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130899" y="2958824"/>
              <a:ext cx="0" cy="32004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54797" y="2958824"/>
              <a:ext cx="0" cy="32004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55081" y="2958824"/>
              <a:ext cx="0" cy="32004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02436" y="5193895"/>
              <a:ext cx="7627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763008" y="5854326"/>
              <a:ext cx="375698" cy="11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093987" y="447748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84263" y="521767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09889" y="586804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332" y="4103525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2715" y="490199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S3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2715" y="563492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S5</a:t>
              </a:r>
              <a:endParaRPr lang="en-US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2548856" y="4435944"/>
              <a:ext cx="0" cy="2193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378424" y="4435944"/>
              <a:ext cx="0" cy="2193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355676" y="5187978"/>
              <a:ext cx="0" cy="2193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605732" y="5186110"/>
              <a:ext cx="0" cy="2193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130899" y="5848914"/>
              <a:ext cx="0" cy="2193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759493" y="5851433"/>
              <a:ext cx="0" cy="2193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540905" y="4655322"/>
              <a:ext cx="2860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93928" y="4655322"/>
              <a:ext cx="4844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354797" y="5403233"/>
              <a:ext cx="69653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99992" y="5410287"/>
              <a:ext cx="5975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959071" y="6067776"/>
              <a:ext cx="7973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2130899" y="6071938"/>
              <a:ext cx="8790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759238" y="6052404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v</a:t>
              </a:r>
              <a:r>
                <a:rPr lang="en-US" sz="1400" baseline="-25000" dirty="0" smtClean="0"/>
                <a:t>7</a:t>
              </a:r>
              <a:endParaRPr lang="en-US" sz="1400" baseline="-25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16596" y="6052404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v</a:t>
              </a:r>
              <a:r>
                <a:rPr lang="en-US" sz="1400" baseline="-25000" dirty="0" smtClean="0"/>
                <a:t>2</a:t>
              </a:r>
              <a:endParaRPr lang="en-US" sz="1400" baseline="-25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31155" y="6052404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v</a:t>
              </a:r>
              <a:r>
                <a:rPr lang="en-US" sz="1400" baseline="-25000" dirty="0" smtClean="0"/>
                <a:t>1</a:t>
              </a:r>
              <a:endParaRPr lang="en-US" sz="1400" baseline="-25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35233" y="6052404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v</a:t>
              </a:r>
              <a:r>
                <a:rPr lang="en-US" sz="1400" baseline="-25000" dirty="0" smtClean="0"/>
                <a:t>0</a:t>
              </a:r>
              <a:endParaRPr lang="en-US" sz="1400" baseline="-25000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225658" y="2958824"/>
              <a:ext cx="0" cy="32004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22284" y="3608382"/>
              <a:ext cx="42246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678923" y="3993297"/>
              <a:ext cx="18385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States in sector 1 with Sine-PWM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0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600" smtClean="0"/>
              <a:t>Difference </a:t>
            </a:r>
            <a:r>
              <a:rPr lang="tr-TR" sz="3600" smtClean="0"/>
              <a:t>of</a:t>
            </a:r>
            <a:r>
              <a:rPr lang="en-US" sz="3600" smtClean="0"/>
              <a:t> Sine-PWM and SV-PWM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830780" y="4316979"/>
            <a:ext cx="3294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3-phase reference voltages with Sine-PWM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5320" r="20585" b="3036"/>
          <a:stretch/>
        </p:blipFill>
        <p:spPr>
          <a:xfrm>
            <a:off x="3262616" y="1638076"/>
            <a:ext cx="5181748" cy="2574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84" t="-1155" r="51080" b="71441"/>
          <a:stretch/>
        </p:blipFill>
        <p:spPr>
          <a:xfrm>
            <a:off x="830780" y="1638076"/>
            <a:ext cx="3464587" cy="26503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0563" y="4345513"/>
            <a:ext cx="3338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3-phase reference voltages with </a:t>
            </a:r>
            <a:r>
              <a:rPr lang="en-US" dirty="0" smtClean="0"/>
              <a:t>SV-PWM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13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64920" y="1447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899160" y="27178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34706" y="2717801"/>
          <a:ext cx="4067175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3" imgW="6153016" imgH="5505319" progId="Visio.Drawing.15">
                  <p:embed/>
                </p:oleObj>
              </mc:Choice>
              <mc:Fallback>
                <p:oleObj name="Visio" r:id="rId3" imgW="6153016" imgH="5505319" progId="Visio.Drawing.15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706" y="2717801"/>
                        <a:ext cx="4067175" cy="363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09005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b="13315"/>
          <a:stretch/>
        </p:blipFill>
        <p:spPr>
          <a:xfrm>
            <a:off x="209005" y="254852"/>
            <a:ext cx="4876190" cy="2385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8" name="Ink 23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69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IPMSM Drive System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906" r="9241" b="4887"/>
          <a:stretch/>
        </p:blipFill>
        <p:spPr>
          <a:xfrm>
            <a:off x="628650" y="1083501"/>
            <a:ext cx="8023453" cy="32822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433021"/>
            <a:ext cx="2495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Motor controller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Field oriented control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4160733"/>
            <a:ext cx="5355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Inverter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Voltage source inverter (VSI) modulation techniques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Inverter sizing</a:t>
            </a:r>
          </a:p>
        </p:txBody>
      </p:sp>
    </p:spTree>
    <p:extLst>
      <p:ext uri="{BB962C8B-B14F-4D97-AF65-F5344CB8AC3E}">
        <p14:creationId xmlns:p14="http://schemas.microsoft.com/office/powerpoint/2010/main" val="26553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0" y="1282342"/>
            <a:ext cx="5221073" cy="23261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1675" y="3920489"/>
            <a:ext cx="84016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When an upper switch is turned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3333FF"/>
                </a:solidFill>
              </a:rPr>
              <a:t>a, b or c </a:t>
            </a:r>
            <a:r>
              <a:rPr lang="en-US" sz="1600" dirty="0" smtClean="0"/>
              <a:t>is “1”</a:t>
            </a:r>
          </a:p>
          <a:p>
            <a:r>
              <a:rPr lang="en-US" sz="1600" dirty="0" smtClean="0"/>
              <a:t>the corresponding lower switch is turned off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a', b' or c</a:t>
            </a:r>
            <a:r>
              <a:rPr lang="en-US" sz="1600" dirty="0" smtClean="0"/>
              <a:t>' is “0”</a:t>
            </a:r>
          </a:p>
          <a:p>
            <a:endParaRPr lang="en-US" sz="1600" dirty="0"/>
          </a:p>
          <a:p>
            <a:r>
              <a:rPr lang="en-US" sz="1600" dirty="0" smtClean="0"/>
              <a:t>However, finite t</a:t>
            </a:r>
            <a:r>
              <a:rPr lang="tr-TR" sz="1600" dirty="0" smtClean="0"/>
              <a:t>u</a:t>
            </a:r>
            <a:r>
              <a:rPr lang="en-US" sz="1600" dirty="0" err="1" smtClean="0"/>
              <a:t>rn</a:t>
            </a:r>
            <a:r>
              <a:rPr lang="en-US" sz="1600" dirty="0" smtClean="0"/>
              <a:t>-on and turn-off times of power switches must be considered.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Dead-time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1675" y="6090424"/>
            <a:ext cx="4581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https://www.maximintegrated.com/en/app-notes/index.mvp/id/4266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 smtClean="0"/>
              <a:t>Dead Time in VSI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48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9336" y="6068759"/>
            <a:ext cx="4581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https://www.maximintegrated.com/en/app-notes/index.mvp/id/4266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4706" y="3788650"/>
            <a:ext cx="3041037" cy="2687662"/>
            <a:chOff x="4685913" y="3646465"/>
            <a:chExt cx="3095839" cy="26674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1550" y="3646465"/>
              <a:ext cx="3000202" cy="231833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85913" y="5975315"/>
              <a:ext cx="1734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Turn-off of a diode</a:t>
              </a:r>
              <a:endParaRPr lang="en-US" sz="16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8127" y="3275523"/>
            <a:ext cx="27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Switching and switching losses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28650" y="1083501"/>
            <a:ext cx="6313062" cy="2194815"/>
            <a:chOff x="1292939" y="1583124"/>
            <a:chExt cx="6538331" cy="228143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939" y="1583124"/>
              <a:ext cx="3254304" cy="228143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9595" y="1584971"/>
              <a:ext cx="3201675" cy="2279592"/>
            </a:xfrm>
            <a:prstGeom prst="rect">
              <a:avLst/>
            </a:prstGeom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 smtClean="0"/>
              <a:t>Dead Time in VSI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9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77" t="11983"/>
          <a:stretch/>
        </p:blipFill>
        <p:spPr>
          <a:xfrm>
            <a:off x="892251" y="886777"/>
            <a:ext cx="5349755" cy="2565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4" y="3337296"/>
            <a:ext cx="2975610" cy="2606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454" y="3343593"/>
            <a:ext cx="2929890" cy="2659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210" y="3560763"/>
            <a:ext cx="2937510" cy="22250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DC-Link Capacitor Current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8550" y="5980469"/>
            <a:ext cx="8387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6"/>
              </a:rPr>
              <a:t>https://citeseerx.ist.psu.edu/viewdoc/download?doi=10.1.1.483.1080&amp;rep=rep1&amp;type=pdf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2" name="Ink 131"/>
              <p14:cNvContentPartPr/>
              <p14:nvPr/>
            </p14:nvContentPartPr>
            <p14:xfrm>
              <a:off x="2886083" y="3911467"/>
              <a:ext cx="360" cy="2448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77083" y="3902827"/>
                <a:ext cx="1836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59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DC-Link Capacitor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6190" y="6191765"/>
            <a:ext cx="29843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https://www.youtube.com/watch?v=lwha1p2lnPA</a:t>
            </a:r>
          </a:p>
        </p:txBody>
      </p:sp>
      <p:sp>
        <p:nvSpPr>
          <p:cNvPr id="9" name="Rectangle 8"/>
          <p:cNvSpPr/>
          <p:nvPr/>
        </p:nvSpPr>
        <p:spPr>
          <a:xfrm>
            <a:off x="3717421" y="1083500"/>
            <a:ext cx="4719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2"/>
              </a:rPr>
              <a:t>Capacitor Technologies: Characterization, Selection, and Packaging for Next-Generation Power Electronics Applications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65" y="2056000"/>
            <a:ext cx="4342688" cy="18297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686" y="4095159"/>
            <a:ext cx="5538673" cy="2212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9" y="1083500"/>
            <a:ext cx="3157138" cy="51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5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0" y="987926"/>
            <a:ext cx="8819260" cy="48379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4706" y="5960130"/>
            <a:ext cx="8293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https://vasa.org.au/munro-associates-report-details-the-ins-and-outs-of-ev-inverters/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65126"/>
            <a:ext cx="7886700" cy="718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DC-Link Capacitor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27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Field oriented control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25</a:t>
            </a:fld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2" y="2179178"/>
            <a:ext cx="8750202" cy="37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28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5601"/>
          </a:xfrm>
        </p:spPr>
        <p:txBody>
          <a:bodyPr>
            <a:normAutofit/>
          </a:bodyPr>
          <a:lstStyle/>
          <a:p>
            <a:r>
              <a:rPr lang="en-US" dirty="0"/>
              <a:t>FOC of a Synchronous </a:t>
            </a:r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26</a:t>
            </a:fld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" y="1746913"/>
            <a:ext cx="9049706" cy="43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39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5601"/>
          </a:xfrm>
        </p:spPr>
        <p:txBody>
          <a:bodyPr>
            <a:normAutofit/>
          </a:bodyPr>
          <a:lstStyle/>
          <a:p>
            <a:r>
              <a:rPr lang="en-US" dirty="0"/>
              <a:t>FOC of a Synchronous </a:t>
            </a:r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8336" b="43066"/>
          <a:stretch/>
        </p:blipFill>
        <p:spPr>
          <a:xfrm>
            <a:off x="2185436" y="1848923"/>
            <a:ext cx="4717640" cy="3127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3493043" y="3141067"/>
              <a:ext cx="253080" cy="1350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9077" y="3137107"/>
                <a:ext cx="261732" cy="1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030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DC-link voltage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At least 2 of 3 phase currents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Position &amp; speed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Position Measurement &amp; Estimation</a:t>
            </a:r>
          </a:p>
          <a:p>
            <a:pPr marL="0" indent="0">
              <a:buNone/>
            </a:pPr>
            <a:r>
              <a:rPr lang="en-US" sz="2000" dirty="0" smtClean="0"/>
              <a:t>Absolute position sensor</a:t>
            </a:r>
          </a:p>
          <a:p>
            <a:pPr>
              <a:buFontTx/>
              <a:buChar char="-"/>
            </a:pPr>
            <a:r>
              <a:rPr lang="en-US" sz="2000" dirty="0" smtClean="0"/>
              <a:t>Resolvers – Variable reluctance (VR ) resolvers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Sensorless</a:t>
            </a:r>
            <a:r>
              <a:rPr lang="en-US" sz="2000" dirty="0" smtClean="0"/>
              <a:t> or self-sensing position</a:t>
            </a:r>
          </a:p>
          <a:p>
            <a:pPr>
              <a:buFontTx/>
              <a:buChar char="-"/>
            </a:pPr>
            <a:r>
              <a:rPr lang="en-US" sz="2000" dirty="0" smtClean="0"/>
              <a:t>High frequency signal injection</a:t>
            </a:r>
          </a:p>
          <a:p>
            <a:pPr>
              <a:buFontTx/>
              <a:buChar char="-"/>
            </a:pPr>
            <a:r>
              <a:rPr lang="en-US" sz="2000" dirty="0" smtClean="0"/>
              <a:t>Model based position estimators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27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Resolvers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8"/>
              <p:cNvSpPr txBox="1"/>
              <p:nvPr/>
            </p:nvSpPr>
            <p:spPr>
              <a:xfrm>
                <a:off x="5069434" y="1596976"/>
                <a:ext cx="3808245" cy="259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coil is supplied with high frequent ac-voltage of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</m:sub>
                    </m:sSub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coil is attached to rotating part of the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Flux-linkage of rotor coil</a:t>
                </a:r>
                <a:r>
                  <a:rPr lang="en-US" dirty="0" smtClean="0"/>
                  <a:t>:</a:t>
                </a:r>
              </a:p>
              <a:p>
                <a:pPr>
                  <a:tabLst>
                    <a:tab pos="287338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f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f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f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434" y="1596976"/>
                <a:ext cx="3808245" cy="2596929"/>
              </a:xfrm>
              <a:prstGeom prst="rect">
                <a:avLst/>
              </a:prstGeom>
              <a:blipFill>
                <a:blip r:embed="rId2"/>
                <a:stretch>
                  <a:fillRect l="-1122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10"/>
              <p:cNvSpPr txBox="1"/>
              <p:nvPr/>
            </p:nvSpPr>
            <p:spPr>
              <a:xfrm>
                <a:off x="425894" y="4294951"/>
                <a:ext cx="8292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Dependent on the rotor position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induced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flux-linkage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air-gap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varies: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4" y="4294951"/>
                <a:ext cx="8292211" cy="369332"/>
              </a:xfrm>
              <a:prstGeom prst="rect">
                <a:avLst/>
              </a:prstGeom>
              <a:blipFill>
                <a:blip r:embed="rId3"/>
                <a:stretch>
                  <a:fillRect l="-66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11"/>
              <p:cNvSpPr txBox="1"/>
              <p:nvPr/>
            </p:nvSpPr>
            <p:spPr>
              <a:xfrm>
                <a:off x="516792" y="4657774"/>
                <a:ext cx="8658396" cy="439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t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j</m:t>
                          </m:r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d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j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q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cos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𝜃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j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2" y="4657774"/>
                <a:ext cx="8658396" cy="439608"/>
              </a:xfrm>
              <a:prstGeom prst="rect">
                <a:avLst/>
              </a:prstGeom>
              <a:blipFill>
                <a:blip r:embed="rId4"/>
                <a:stretch>
                  <a:fillRect l="-211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56919" y="1416062"/>
            <a:ext cx="4512515" cy="2877611"/>
            <a:chOff x="556919" y="1083501"/>
            <a:chExt cx="5352782" cy="3583945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6919" y="1083501"/>
              <a:ext cx="5352782" cy="35839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737111" y="3029446"/>
                  <a:ext cx="141613" cy="3449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111" y="3029446"/>
                  <a:ext cx="141613" cy="344991"/>
                </a:xfrm>
                <a:prstGeom prst="rect">
                  <a:avLst/>
                </a:prstGeom>
                <a:blipFill>
                  <a:blip r:embed="rId6"/>
                  <a:stretch>
                    <a:fillRect l="-65000" r="-7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2294526" y="5090873"/>
                <a:ext cx="6144053" cy="631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d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d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f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m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26" y="5090873"/>
                <a:ext cx="6144053" cy="631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294526" y="5716275"/>
                <a:ext cx="6423579" cy="631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q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q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f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m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526" y="5716275"/>
                <a:ext cx="6423579" cy="63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25894" y="5270927"/>
                <a:ext cx="145092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Stator coil voltages for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4" y="5270927"/>
                <a:ext cx="1450928" cy="923330"/>
              </a:xfrm>
              <a:prstGeom prst="rect">
                <a:avLst/>
              </a:prstGeom>
              <a:blipFill>
                <a:blip r:embed="rId9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1918544" y="5625035"/>
            <a:ext cx="286679" cy="272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2363269" y="3020827"/>
              <a:ext cx="384840" cy="1562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58949" y="3017587"/>
                <a:ext cx="392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/>
              <p14:cNvContentPartPr/>
              <p14:nvPr/>
            </p14:nvContentPartPr>
            <p14:xfrm>
              <a:off x="1723549" y="3395587"/>
              <a:ext cx="300600" cy="1548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1669" y="3387307"/>
                <a:ext cx="3207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/>
              <p14:cNvContentPartPr/>
              <p14:nvPr/>
            </p14:nvContentPartPr>
            <p14:xfrm>
              <a:off x="2727949" y="2974387"/>
              <a:ext cx="81000" cy="63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21109" y="2967547"/>
                <a:ext cx="914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0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anose="05050102010706020507" pitchFamily="18" charset="2"/>
              </a:rPr>
              <a:t>Modulation Techniques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549" y="1255023"/>
            <a:ext cx="45854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Sinusoidal Pulse Width Modulation (Sine-PWM)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Space Vector Pulse Width Modulation (SV-PWM)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Better voltage utilization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Lower harmonic content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23" y="3157683"/>
            <a:ext cx="5483706" cy="28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0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Absolute Position </a:t>
            </a:r>
            <a:r>
              <a:rPr lang="en-US" sz="3200" dirty="0" smtClean="0"/>
              <a:t>Encoder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14"/>
              <p:cNvSpPr txBox="1"/>
              <p:nvPr/>
            </p:nvSpPr>
            <p:spPr>
              <a:xfrm>
                <a:off x="455747" y="4189441"/>
                <a:ext cx="1527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47" y="4189441"/>
                <a:ext cx="1527854" cy="369332"/>
              </a:xfrm>
              <a:prstGeom prst="rect">
                <a:avLst/>
              </a:prstGeom>
              <a:blipFill>
                <a:blip r:embed="rId2"/>
                <a:stretch>
                  <a:fillRect l="-3600" t="-9836" r="-24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5"/>
              <p:cNvSpPr txBox="1"/>
              <p:nvPr/>
            </p:nvSpPr>
            <p:spPr>
              <a:xfrm>
                <a:off x="924117" y="4687241"/>
                <a:ext cx="2814488" cy="380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17" y="4687241"/>
                <a:ext cx="2814488" cy="380938"/>
              </a:xfrm>
              <a:prstGeom prst="rect">
                <a:avLst/>
              </a:prstGeom>
              <a:blipFill>
                <a:blip r:embed="rId3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6"/>
              <p:cNvSpPr txBox="1"/>
              <p:nvPr/>
            </p:nvSpPr>
            <p:spPr>
              <a:xfrm>
                <a:off x="924117" y="5174683"/>
                <a:ext cx="3311200" cy="411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q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17" y="5174683"/>
                <a:ext cx="3311200" cy="411972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7"/>
              <p:cNvSpPr txBox="1"/>
              <p:nvPr/>
            </p:nvSpPr>
            <p:spPr>
              <a:xfrm>
                <a:off x="4297602" y="4603912"/>
                <a:ext cx="2554763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𝜃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/>
                                        </a:rPr>
                                        <m:t>q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/>
                                        </a:rPr>
                                        <m:t>d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02" y="4603912"/>
                <a:ext cx="2554763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28650" y="1021946"/>
            <a:ext cx="1277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Resolver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8"/>
              <p:cNvSpPr txBox="1"/>
              <p:nvPr/>
            </p:nvSpPr>
            <p:spPr>
              <a:xfrm>
                <a:off x="5069434" y="1596976"/>
                <a:ext cx="3808245" cy="259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coil is supplied with high frequent ac-voltage of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</m:sub>
                    </m:sSub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coil is attached to rotating part of the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Flux-linkage of rotor coil</a:t>
                </a:r>
                <a:r>
                  <a:rPr lang="en-US" dirty="0" smtClean="0"/>
                  <a:t>:</a:t>
                </a:r>
              </a:p>
              <a:p>
                <a:pPr>
                  <a:tabLst>
                    <a:tab pos="287338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f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f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f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434" y="1596976"/>
                <a:ext cx="3808245" cy="2596929"/>
              </a:xfrm>
              <a:prstGeom prst="rect">
                <a:avLst/>
              </a:prstGeom>
              <a:blipFill>
                <a:blip r:embed="rId6"/>
                <a:stretch>
                  <a:fillRect l="-1122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556919" y="1416062"/>
            <a:ext cx="4512515" cy="2877611"/>
            <a:chOff x="556919" y="1083501"/>
            <a:chExt cx="5352782" cy="3583945"/>
          </a:xfrm>
        </p:grpSpPr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6919" y="1083501"/>
              <a:ext cx="5352782" cy="35839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737111" y="3029446"/>
                  <a:ext cx="141613" cy="3449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111" y="3029446"/>
                  <a:ext cx="141613" cy="344991"/>
                </a:xfrm>
                <a:prstGeom prst="rect">
                  <a:avLst/>
                </a:prstGeom>
                <a:blipFill>
                  <a:blip r:embed="rId8"/>
                  <a:stretch>
                    <a:fillRect l="-65000" r="-7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ight Arrow 20"/>
          <p:cNvSpPr/>
          <p:nvPr/>
        </p:nvSpPr>
        <p:spPr>
          <a:xfrm>
            <a:off x="3984972" y="4969644"/>
            <a:ext cx="286679" cy="272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919" y="589844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position detection possible!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2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31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7" y="1421450"/>
            <a:ext cx="6257925" cy="39903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8650" y="5900520"/>
            <a:ext cx="8039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https://www.researchgate.net/publication/261154821_A_novel_resolver_converter_based_on_a_modified_tracking_method</a:t>
            </a:r>
          </a:p>
        </p:txBody>
      </p:sp>
    </p:spTree>
    <p:extLst>
      <p:ext uri="{BB962C8B-B14F-4D97-AF65-F5344CB8AC3E}">
        <p14:creationId xmlns:p14="http://schemas.microsoft.com/office/powerpoint/2010/main" val="3173881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2" y="1185226"/>
            <a:ext cx="7757458" cy="40820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5369050"/>
            <a:ext cx="7831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https://learnchannel-tv.com/drives/servomotor/resolver/</a:t>
            </a:r>
          </a:p>
        </p:txBody>
      </p:sp>
    </p:spTree>
    <p:extLst>
      <p:ext uri="{BB962C8B-B14F-4D97-AF65-F5344CB8AC3E}">
        <p14:creationId xmlns:p14="http://schemas.microsoft.com/office/powerpoint/2010/main" val="1807769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 Resolvers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b="5611"/>
          <a:stretch/>
        </p:blipFill>
        <p:spPr>
          <a:xfrm>
            <a:off x="432097" y="1668591"/>
            <a:ext cx="4575738" cy="316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458" r="13965"/>
          <a:stretch/>
        </p:blipFill>
        <p:spPr>
          <a:xfrm>
            <a:off x="4781908" y="1534143"/>
            <a:ext cx="4259544" cy="34314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968" y="6017668"/>
            <a:ext cx="81820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https://www.minebeamitsumi.com/english/strengths/column/resolver/</a:t>
            </a:r>
          </a:p>
        </p:txBody>
      </p:sp>
    </p:spTree>
    <p:extLst>
      <p:ext uri="{BB962C8B-B14F-4D97-AF65-F5344CB8AC3E}">
        <p14:creationId xmlns:p14="http://schemas.microsoft.com/office/powerpoint/2010/main" val="1929643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EM Technology in EVs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Electric machine types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Voltage levels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Power, speed and torque specs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Winding technology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Materials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Cooling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44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VSI Technology in EVs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Switches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Capacitors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Frequency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0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8375"/>
          </a:xfrm>
        </p:spPr>
        <p:txBody>
          <a:bodyPr/>
          <a:lstStyle/>
          <a:p>
            <a:r>
              <a:rPr lang="tr-TR" dirty="0" err="1" smtClean="0"/>
              <a:t>References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240077"/>
            <a:ext cx="7886700" cy="493688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Pulse-Width Modulation (PWM) Techniques, Prof. Ali </a:t>
            </a:r>
            <a:r>
              <a:rPr lang="en-US" sz="2000" dirty="0" err="1">
                <a:hlinkClick r:id="rId2"/>
              </a:rPr>
              <a:t>Keyhani</a:t>
            </a:r>
            <a:r>
              <a:rPr lang="en-US" sz="2000" dirty="0">
                <a:hlinkClick r:id="rId2"/>
              </a:rPr>
              <a:t> </a:t>
            </a:r>
            <a:endParaRPr lang="tr-TR" sz="2000" dirty="0"/>
          </a:p>
          <a:p>
            <a:pPr marL="0" indent="0">
              <a:buNone/>
            </a:pPr>
            <a:endParaRPr lang="tr-TR" sz="2000" dirty="0" smtClean="0"/>
          </a:p>
          <a:p>
            <a:pPr marL="0" indent="0">
              <a:buNone/>
            </a:pPr>
            <a:r>
              <a:rPr lang="en-US" sz="2000" dirty="0" smtClean="0"/>
              <a:t>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</a:t>
            </a:r>
            <a:r>
              <a:rPr lang="en-US" sz="2000" dirty="0"/>
              <a:t>Chapter of N.P. </a:t>
            </a:r>
            <a:r>
              <a:rPr lang="en-US" sz="2000" dirty="0" err="1"/>
              <a:t>Quang</a:t>
            </a:r>
            <a:r>
              <a:rPr lang="en-US" sz="2000" dirty="0"/>
              <a:t> and J.-A. </a:t>
            </a:r>
            <a:r>
              <a:rPr lang="en-US" sz="2000" dirty="0" err="1"/>
              <a:t>Dittrich</a:t>
            </a:r>
            <a:r>
              <a:rPr lang="en-US" sz="2000" dirty="0"/>
              <a:t>, Vector Control of Three-Phase AC Machines, Power Systems</a:t>
            </a:r>
          </a:p>
          <a:p>
            <a:pPr marL="0" indent="0">
              <a:buNone/>
            </a:pPr>
            <a:endParaRPr lang="tr-TR" sz="2000" dirty="0" smtClean="0"/>
          </a:p>
          <a:p>
            <a:pPr marL="0" indent="0">
              <a:buNone/>
            </a:pPr>
            <a:r>
              <a:rPr lang="en-US" dirty="0"/>
              <a:t>Analytical calculation of the RMS current stress </a:t>
            </a:r>
            <a:r>
              <a:rPr lang="en-US" dirty="0" smtClean="0"/>
              <a:t>on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DC-link capacitor of voltage-PWM </a:t>
            </a:r>
            <a:r>
              <a:rPr lang="en-US" dirty="0" smtClean="0"/>
              <a:t>converter</a:t>
            </a:r>
            <a:r>
              <a:rPr lang="tr-TR" dirty="0" smtClean="0"/>
              <a:t> </a:t>
            </a:r>
            <a:r>
              <a:rPr lang="en-US" dirty="0" smtClean="0"/>
              <a:t>systems</a:t>
            </a:r>
            <a:endParaRPr lang="tr-TR" sz="2000" dirty="0"/>
          </a:p>
          <a:p>
            <a:pPr marL="0" indent="0">
              <a:buNone/>
            </a:pPr>
            <a:r>
              <a:rPr lang="tr-TR" sz="2000" dirty="0">
                <a:hlinkClick r:id="rId3"/>
              </a:rPr>
              <a:t>https://</a:t>
            </a:r>
            <a:r>
              <a:rPr lang="tr-TR" sz="2000" dirty="0" smtClean="0">
                <a:hlinkClick r:id="rId3"/>
              </a:rPr>
              <a:t>citeseerx.ist.psu.edu/viewdoc/download?doi=10.1.1.483.1080&amp;rep=rep1&amp;type=pdf</a:t>
            </a:r>
            <a:endParaRPr lang="tr-TR" sz="2000" dirty="0" smtClean="0"/>
          </a:p>
          <a:p>
            <a:pPr marL="0" indent="0">
              <a:buNone/>
            </a:pPr>
            <a:endParaRPr lang="tr-TR" sz="2000" dirty="0" smtClean="0"/>
          </a:p>
          <a:p>
            <a:pPr marL="0" indent="0">
              <a:buNone/>
            </a:pPr>
            <a:endParaRPr lang="tr-TR" sz="2000" dirty="0" smtClean="0"/>
          </a:p>
          <a:p>
            <a:pPr marL="0" indent="0">
              <a:buNone/>
            </a:pPr>
            <a:r>
              <a:rPr lang="en-US" sz="2000" b="1" dirty="0">
                <a:hlinkClick r:id="rId4"/>
              </a:rPr>
              <a:t>Field-Oriented Control with Simulink, Part 1: What Is Field-Oriented Control?</a:t>
            </a:r>
            <a:endParaRPr lang="en-US" sz="20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23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7019" y="1113895"/>
            <a:ext cx="808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https://www.mathworks.com/help/mcb/ug/pmsm-characteristics-constraint-curves.html#PMSMDriveCharacteristicsAndConstraintCurvesExample-2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7019" y="3006722"/>
            <a:ext cx="7755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https://ietresearch.onlinelibrary.wiley.com/doi/10.1049/iet-pel.2017.0133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019" y="2637390"/>
            <a:ext cx="8413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DC-link current analysis of three-phase 2L-VSI considering AC current ripple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019" y="744563"/>
            <a:ext cx="590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PMSM Drive Characteristics and Constraint Curves</a:t>
            </a:r>
          </a:p>
        </p:txBody>
      </p:sp>
    </p:spTree>
    <p:extLst>
      <p:ext uri="{BB962C8B-B14F-4D97-AF65-F5344CB8AC3E}">
        <p14:creationId xmlns:p14="http://schemas.microsoft.com/office/powerpoint/2010/main" val="4277692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 smtClean="0"/>
              <a:t>Group of two students, report in IEEE journal format, 15 min presentation</a:t>
            </a:r>
          </a:p>
          <a:p>
            <a:pPr marL="0" indent="0">
              <a:buNone/>
            </a:pPr>
            <a:r>
              <a:rPr lang="en-US" sz="2000" dirty="0" smtClean="0"/>
              <a:t>Motors</a:t>
            </a:r>
          </a:p>
          <a:p>
            <a:r>
              <a:rPr lang="en-US" sz="2000" dirty="0" smtClean="0"/>
              <a:t>Effects of materials: Selection PMs, electrical steel, insulation material</a:t>
            </a:r>
          </a:p>
          <a:p>
            <a:r>
              <a:rPr lang="en-US" sz="2000" dirty="0" smtClean="0"/>
              <a:t>Stranded vs. hairpin windings</a:t>
            </a:r>
          </a:p>
          <a:p>
            <a:r>
              <a:rPr lang="en-US" sz="2000" dirty="0" smtClean="0"/>
              <a:t>Inductance, resistance, loss calculation</a:t>
            </a:r>
          </a:p>
          <a:p>
            <a:r>
              <a:rPr lang="en-US" sz="2000" dirty="0" smtClean="0"/>
              <a:t>Multi-phase motors</a:t>
            </a:r>
          </a:p>
          <a:p>
            <a:r>
              <a:rPr lang="en-US" sz="2000" dirty="0" smtClean="0"/>
              <a:t>Contactless exciter for rotor excitation</a:t>
            </a:r>
          </a:p>
          <a:p>
            <a:pPr marL="0" indent="0">
              <a:buNone/>
            </a:pPr>
            <a:r>
              <a:rPr lang="en-US" sz="2000" dirty="0" smtClean="0"/>
              <a:t>Inverters</a:t>
            </a:r>
          </a:p>
          <a:p>
            <a:r>
              <a:rPr lang="en-US" sz="2000" dirty="0" smtClean="0"/>
              <a:t>Modulation of two level inverters: THD, Dead Time Effects</a:t>
            </a:r>
          </a:p>
          <a:p>
            <a:r>
              <a:rPr lang="en-US" sz="2000" dirty="0" smtClean="0"/>
              <a:t>DC-link sizing for 2-level inverters</a:t>
            </a:r>
          </a:p>
          <a:p>
            <a:r>
              <a:rPr lang="en-US" sz="2000" dirty="0" smtClean="0"/>
              <a:t>Three-level inverters: Modulation, losses, THD</a:t>
            </a:r>
          </a:p>
          <a:p>
            <a:r>
              <a:rPr lang="en-US" sz="2000" dirty="0" smtClean="0"/>
              <a:t>Pros and cons of using </a:t>
            </a:r>
            <a:r>
              <a:rPr lang="en-US" sz="2000" dirty="0" err="1" smtClean="0"/>
              <a:t>SiC</a:t>
            </a:r>
            <a:r>
              <a:rPr lang="en-US" sz="2000" dirty="0" smtClean="0"/>
              <a:t> devices</a:t>
            </a:r>
          </a:p>
          <a:p>
            <a:pPr marL="0" indent="0">
              <a:buNone/>
            </a:pPr>
            <a:r>
              <a:rPr lang="en-US" sz="2000" dirty="0" smtClean="0"/>
              <a:t>Chargers</a:t>
            </a:r>
          </a:p>
          <a:p>
            <a:r>
              <a:rPr lang="en-US" sz="2000" dirty="0" smtClean="0"/>
              <a:t>AC charger</a:t>
            </a:r>
          </a:p>
          <a:p>
            <a:r>
              <a:rPr lang="en-US" sz="2000" dirty="0" smtClean="0"/>
              <a:t>DC fast charging</a:t>
            </a:r>
          </a:p>
          <a:p>
            <a:r>
              <a:rPr lang="en-US" sz="2000" dirty="0" smtClean="0"/>
              <a:t>Wireless power transfer</a:t>
            </a:r>
          </a:p>
          <a:p>
            <a:pPr marL="0" indent="0">
              <a:buNone/>
            </a:pPr>
            <a:r>
              <a:rPr lang="en-US" sz="2000" dirty="0" smtClean="0"/>
              <a:t>Control</a:t>
            </a:r>
          </a:p>
          <a:p>
            <a:pPr marL="0" indent="0">
              <a:buNone/>
            </a:pPr>
            <a:r>
              <a:rPr lang="en-US" sz="2000" dirty="0" smtClean="0"/>
              <a:t>Fault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12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1389"/>
              </p:ext>
            </p:extLst>
          </p:nvPr>
        </p:nvGraphicFramePr>
        <p:xfrm>
          <a:off x="686148" y="1262870"/>
          <a:ext cx="2997089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72491">
                  <a:extLst>
                    <a:ext uri="{9D8B030D-6E8A-4147-A177-3AD203B41FA5}">
                      <a16:colId xmlns:a16="http://schemas.microsoft.com/office/drawing/2014/main" val="2976908387"/>
                    </a:ext>
                  </a:extLst>
                </a:gridCol>
                <a:gridCol w="1324598">
                  <a:extLst>
                    <a:ext uri="{9D8B030D-6E8A-4147-A177-3AD203B41FA5}">
                      <a16:colId xmlns:a16="http://schemas.microsoft.com/office/drawing/2014/main" val="2839857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Peak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150</a:t>
                      </a:r>
                      <a:r>
                        <a:rPr lang="en-US" sz="1600" baseline="0" noProof="0" dirty="0"/>
                        <a:t> kW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39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Peak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27</a:t>
                      </a:r>
                      <a:r>
                        <a:rPr lang="tr-TR" sz="1600" noProof="0" dirty="0"/>
                        <a:t>5</a:t>
                      </a:r>
                      <a:r>
                        <a:rPr lang="en-US" sz="1600" noProof="0" dirty="0"/>
                        <a:t>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1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Max.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18000 rpm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2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Voltage DC-Link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800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52761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11356"/>
              </p:ext>
            </p:extLst>
          </p:nvPr>
        </p:nvGraphicFramePr>
        <p:xfrm>
          <a:off x="686148" y="2882510"/>
          <a:ext cx="2997090" cy="3545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55400">
                  <a:extLst>
                    <a:ext uri="{9D8B030D-6E8A-4147-A177-3AD203B41FA5}">
                      <a16:colId xmlns:a16="http://schemas.microsoft.com/office/drawing/2014/main" val="2374876253"/>
                    </a:ext>
                  </a:extLst>
                </a:gridCol>
                <a:gridCol w="1341690">
                  <a:extLst>
                    <a:ext uri="{9D8B030D-6E8A-4147-A177-3AD203B41FA5}">
                      <a16:colId xmlns:a16="http://schemas.microsoft.com/office/drawing/2014/main" val="349032455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600" noProof="0" dirty="0"/>
                        <a:t>Assumptions: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6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Rotor geometry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Single V-shape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49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Number of poles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21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Core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27PNX1350F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68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Yield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430 MPa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22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PM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N48 - H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44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Slot fill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25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Air-gap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1.12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42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Stator outer rad.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210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40193"/>
                  </a:ext>
                </a:extLst>
              </a:tr>
            </a:tbl>
          </a:graphicData>
        </a:graphic>
      </p:graphicFrame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6148" y="365126"/>
            <a:ext cx="8081837" cy="788172"/>
          </a:xfrm>
        </p:spPr>
        <p:txBody>
          <a:bodyPr/>
          <a:lstStyle/>
          <a:p>
            <a:r>
              <a:rPr lang="en-US" dirty="0"/>
              <a:t>IPMSM for Electric Vehicles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13" y="1118342"/>
            <a:ext cx="5205780" cy="233405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380505" y="1324641"/>
            <a:ext cx="2433544" cy="646331"/>
            <a:chOff x="5869269" y="3718466"/>
            <a:chExt cx="2145401" cy="786994"/>
          </a:xfrm>
        </p:grpSpPr>
        <p:sp>
          <p:nvSpPr>
            <p:cNvPr id="26" name="Multiply 25"/>
            <p:cNvSpPr/>
            <p:nvPr/>
          </p:nvSpPr>
          <p:spPr>
            <a:xfrm>
              <a:off x="5869269" y="3780646"/>
              <a:ext cx="298764" cy="334979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11430" y="3718466"/>
              <a:ext cx="1803240" cy="78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</a:t>
              </a:r>
              <a:r>
                <a:rPr lang="tr-TR" dirty="0" smtClean="0"/>
                <a:t>-BS </a:t>
              </a:r>
              <a:endParaRPr lang="tr-TR" dirty="0" smtClean="0"/>
            </a:p>
            <a:p>
              <a:r>
                <a:rPr lang="tr-TR" dirty="0" smtClean="0"/>
                <a:t>[</a:t>
              </a:r>
              <a:r>
                <a:rPr lang="tr-TR" dirty="0"/>
                <a:t>275, 5200]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86313" y="2004550"/>
            <a:ext cx="1255472" cy="995594"/>
            <a:chOff x="6657469" y="4665165"/>
            <a:chExt cx="1846213" cy="1212269"/>
          </a:xfrm>
        </p:grpSpPr>
        <p:sp>
          <p:nvSpPr>
            <p:cNvPr id="29" name="Multiply 28"/>
            <p:cNvSpPr/>
            <p:nvPr/>
          </p:nvSpPr>
          <p:spPr>
            <a:xfrm>
              <a:off x="8204918" y="5542455"/>
              <a:ext cx="298764" cy="334979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57469" y="4665165"/>
              <a:ext cx="1846213" cy="1124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</a:t>
              </a:r>
              <a:r>
                <a:rPr lang="tr-TR" dirty="0" smtClean="0"/>
                <a:t>-MS </a:t>
              </a:r>
              <a:endParaRPr lang="tr-TR" dirty="0" smtClean="0"/>
            </a:p>
            <a:p>
              <a:r>
                <a:rPr lang="tr-TR" dirty="0" smtClean="0"/>
                <a:t>[</a:t>
              </a:r>
              <a:r>
                <a:rPr lang="tr-TR" dirty="0"/>
                <a:t>80, 18000]</a:t>
              </a:r>
              <a:endParaRPr lang="en-US" dirty="0"/>
            </a:p>
            <a:p>
              <a:endParaRPr lang="en-US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83ACC27-3029-4D16-A9A0-83F90DC3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82" r="23429" b="48813"/>
          <a:stretch/>
        </p:blipFill>
        <p:spPr>
          <a:xfrm>
            <a:off x="4026744" y="3549462"/>
            <a:ext cx="2553517" cy="269244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564267" y="3534518"/>
            <a:ext cx="246009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Design requirements: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Mechanical strength at 18000 rpm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Torque and power capability at </a:t>
            </a:r>
            <a:r>
              <a:rPr lang="en-US" sz="2000" dirty="0" smtClean="0"/>
              <a:t>OP</a:t>
            </a:r>
            <a:r>
              <a:rPr lang="tr-TR" sz="2000" dirty="0" smtClean="0"/>
              <a:t>-BS</a:t>
            </a:r>
            <a:r>
              <a:rPr lang="en-US" sz="2000" dirty="0" smtClean="0"/>
              <a:t> </a:t>
            </a:r>
            <a:r>
              <a:rPr lang="en-US" sz="2000" dirty="0"/>
              <a:t>&amp; </a:t>
            </a:r>
            <a:r>
              <a:rPr lang="en-US" sz="2000" dirty="0" smtClean="0"/>
              <a:t>OP</a:t>
            </a:r>
            <a:r>
              <a:rPr lang="tr-TR" sz="2000" dirty="0" smtClean="0"/>
              <a:t>-MS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Radial size limits</a:t>
            </a:r>
          </a:p>
        </p:txBody>
      </p:sp>
    </p:spTree>
    <p:extLst>
      <p:ext uri="{BB962C8B-B14F-4D97-AF65-F5344CB8AC3E}">
        <p14:creationId xmlns:p14="http://schemas.microsoft.com/office/powerpoint/2010/main" val="198232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dirty="0" smtClean="0"/>
              <a:t>1</a:t>
            </a:r>
            <a:r>
              <a:rPr lang="en-US" sz="3600" dirty="0" smtClean="0"/>
              <a:t>. Sinusoidal Pulse Width Modulation (Sine-PWM)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74" y="1530450"/>
            <a:ext cx="4523436" cy="1480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12" y="3252877"/>
            <a:ext cx="7108257" cy="2994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798976" y="2552020"/>
                <a:ext cx="39180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baseline="-25000" smtClean="0">
                          <a:latin typeface="Cambria Math" panose="02040503050406030204" pitchFamily="18" charset="0"/>
                        </a:rPr>
                        <m:t>𝑐𝑜𝑛𝑡𝑟𝑜𝑙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𝑣𝑡𝑟𝑖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𝑑𝑐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baseline="-25000" smtClean="0">
                          <a:latin typeface="Cambria Math" panose="02040503050406030204" pitchFamily="18" charset="0"/>
                        </a:rPr>
                        <m:t>𝑐𝑜𝑛𝑡𝑟𝑜𝑙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𝑣𝑡𝑟𝑖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baseline="-25000" smtClean="0">
                          <a:latin typeface="Cambria Math" panose="02040503050406030204" pitchFamily="18" charset="0"/>
                        </a:rPr>
                        <m:t>𝑑𝑐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76" y="2552020"/>
                <a:ext cx="3918022" cy="646331"/>
              </a:xfrm>
              <a:prstGeom prst="rect">
                <a:avLst/>
              </a:prstGeom>
              <a:blipFill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5" name="Ink 44"/>
              <p14:cNvContentPartPr/>
              <p14:nvPr/>
            </p14:nvContentPartPr>
            <p14:xfrm>
              <a:off x="3245451" y="3344914"/>
              <a:ext cx="2520" cy="316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40051" y="3342034"/>
                <a:ext cx="1116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8365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690300"/>
                  </p:ext>
                </p:extLst>
              </p:nvPr>
            </p:nvGraphicFramePr>
            <p:xfrm>
              <a:off x="560024" y="1416147"/>
              <a:ext cx="4009572" cy="418592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476004">
                      <a:extLst>
                        <a:ext uri="{9D8B030D-6E8A-4147-A177-3AD203B41FA5}">
                          <a16:colId xmlns:a16="http://schemas.microsoft.com/office/drawing/2014/main" val="2617521490"/>
                        </a:ext>
                      </a:extLst>
                    </a:gridCol>
                    <a:gridCol w="1533568">
                      <a:extLst>
                        <a:ext uri="{9D8B030D-6E8A-4147-A177-3AD203B41FA5}">
                          <a16:colId xmlns:a16="http://schemas.microsoft.com/office/drawing/2014/main" val="259758694"/>
                        </a:ext>
                      </a:extLst>
                    </a:gridCol>
                  </a:tblGrid>
                  <a:tr h="426694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b="0" noProof="0" dirty="0" err="1"/>
                            <a:t>Vectorized</a:t>
                          </a:r>
                          <a:r>
                            <a:rPr lang="en-US" sz="1800" b="0" noProof="0" dirty="0"/>
                            <a:t> multi-objective genetic</a:t>
                          </a:r>
                          <a:r>
                            <a:rPr lang="en-US" sz="1800" b="0" baseline="0" noProof="0" dirty="0"/>
                            <a:t> algorithm</a:t>
                          </a:r>
                          <a:endParaRPr lang="en-US" sz="1800" b="0" noProof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88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#</a:t>
                          </a:r>
                          <a:r>
                            <a:rPr lang="en-US" sz="1600" baseline="0" noProof="0" dirty="0"/>
                            <a:t> of geometric variables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noProof="0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3167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Population</a:t>
                          </a:r>
                          <a:r>
                            <a:rPr lang="en-US" sz="1600" baseline="0" noProof="0" dirty="0"/>
                            <a:t> number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3492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Generation number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863167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Optimization objectives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0882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Torque at</a:t>
                          </a:r>
                          <a:r>
                            <a:rPr lang="en-US" sz="1600" baseline="0" noProof="0" dirty="0"/>
                            <a:t> </a:t>
                          </a:r>
                          <a:r>
                            <a:rPr lang="en-US" sz="1600" baseline="0" noProof="0" dirty="0" smtClean="0"/>
                            <a:t>OP</a:t>
                          </a:r>
                          <a:r>
                            <a:rPr lang="tr-TR" sz="1600" baseline="0" noProof="0" dirty="0" smtClean="0"/>
                            <a:t>-BS</a:t>
                          </a:r>
                          <a:endParaRPr lang="en-US" sz="1600" baseline="0" noProof="0" dirty="0"/>
                        </a:p>
                        <a:p>
                          <a:pPr algn="l"/>
                          <a:r>
                            <a:rPr lang="en-US" sz="1600" baseline="0" noProof="0" dirty="0"/>
                            <a:t>[275 Nm, 5200 rpm]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Set</a:t>
                          </a:r>
                          <a:r>
                            <a:rPr lang="en-US" sz="1600" baseline="0" noProof="0" dirty="0"/>
                            <a:t> axial length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512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Axial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noProof="0" dirty="0"/>
                            <a:t>Minimize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5330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Torque at</a:t>
                          </a:r>
                          <a:r>
                            <a:rPr lang="en-US" sz="1600" baseline="0" noProof="0" dirty="0"/>
                            <a:t> </a:t>
                          </a:r>
                          <a:r>
                            <a:rPr lang="en-US" sz="1600" baseline="0" noProof="0" dirty="0" smtClean="0"/>
                            <a:t>OP</a:t>
                          </a:r>
                          <a:r>
                            <a:rPr lang="tr-TR" sz="1600" baseline="0" noProof="0" dirty="0" smtClean="0"/>
                            <a:t>-MS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noProof="0" dirty="0"/>
                            <a:t>Maximize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6375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 smtClean="0"/>
                            <a:t>Current density</a:t>
                          </a:r>
                          <a14:m>
                            <m:oMath xmlns:m="http://schemas.openxmlformats.org/officeDocument/2006/math">
                              <m:r>
                                <a:rPr lang="tr-TR" sz="1600" b="0" i="0" noProof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 noProof="0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dirty="0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  <m:r>
                                        <a:rPr lang="en-US" sz="1600" i="1" noProof="0" dirty="0" smtClean="0">
                                          <a:latin typeface="Cambria Math" panose="02040503050406030204" pitchFamily="18" charset="0"/>
                                        </a:rPr>
                                        <m:t>−20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 noProof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6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noProof="0" dirty="0"/>
                            <a:t>Minimize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704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Torque ripple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Evaluate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7007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690300"/>
                  </p:ext>
                </p:extLst>
              </p:nvPr>
            </p:nvGraphicFramePr>
            <p:xfrm>
              <a:off x="560024" y="1416147"/>
              <a:ext cx="4009572" cy="418592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476004">
                      <a:extLst>
                        <a:ext uri="{9D8B030D-6E8A-4147-A177-3AD203B41FA5}">
                          <a16:colId xmlns:a16="http://schemas.microsoft.com/office/drawing/2014/main" val="2617521490"/>
                        </a:ext>
                      </a:extLst>
                    </a:gridCol>
                    <a:gridCol w="1533568">
                      <a:extLst>
                        <a:ext uri="{9D8B030D-6E8A-4147-A177-3AD203B41FA5}">
                          <a16:colId xmlns:a16="http://schemas.microsoft.com/office/drawing/2014/main" val="259758694"/>
                        </a:ext>
                      </a:extLst>
                    </a:gridCol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b="0" noProof="0" dirty="0" err="1"/>
                            <a:t>Vectorized</a:t>
                          </a:r>
                          <a:r>
                            <a:rPr lang="en-US" sz="1800" b="0" noProof="0" dirty="0"/>
                            <a:t> multi-objective genetic</a:t>
                          </a:r>
                          <a:r>
                            <a:rPr lang="en-US" sz="1800" b="0" baseline="0" noProof="0" dirty="0"/>
                            <a:t> algorithm</a:t>
                          </a:r>
                          <a:endParaRPr lang="en-US" sz="1800" b="0" noProof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88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#</a:t>
                          </a:r>
                          <a:r>
                            <a:rPr lang="en-US" sz="1600" baseline="0" noProof="0" dirty="0"/>
                            <a:t> of geometric variables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noProof="0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3167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Population</a:t>
                          </a:r>
                          <a:r>
                            <a:rPr lang="en-US" sz="1600" baseline="0" noProof="0" dirty="0"/>
                            <a:t> number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3492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Generation number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863167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Optimization objectives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088204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Torque at</a:t>
                          </a:r>
                          <a:r>
                            <a:rPr lang="en-US" sz="1600" baseline="0" noProof="0" dirty="0"/>
                            <a:t> </a:t>
                          </a:r>
                          <a:r>
                            <a:rPr lang="en-US" sz="1600" baseline="0" noProof="0" dirty="0" smtClean="0"/>
                            <a:t>OP</a:t>
                          </a:r>
                          <a:r>
                            <a:rPr lang="tr-TR" sz="1600" baseline="0" noProof="0" dirty="0" smtClean="0"/>
                            <a:t>-BS</a:t>
                          </a:r>
                          <a:endParaRPr lang="en-US" sz="1600" baseline="0" noProof="0" dirty="0"/>
                        </a:p>
                        <a:p>
                          <a:pPr algn="l"/>
                          <a:r>
                            <a:rPr lang="en-US" sz="1600" baseline="0" noProof="0" dirty="0"/>
                            <a:t>[275 Nm, 5200 rpm]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Set</a:t>
                          </a:r>
                          <a:r>
                            <a:rPr lang="en-US" sz="1600" baseline="0" noProof="0" dirty="0"/>
                            <a:t> axial length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512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Axial length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noProof="0" dirty="0"/>
                            <a:t>Minimize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5330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Torque at</a:t>
                          </a:r>
                          <a:r>
                            <a:rPr lang="en-US" sz="1600" baseline="0" noProof="0" dirty="0"/>
                            <a:t> </a:t>
                          </a:r>
                          <a:r>
                            <a:rPr lang="en-US" sz="1600" baseline="0" noProof="0" dirty="0" smtClean="0"/>
                            <a:t>OP</a:t>
                          </a:r>
                          <a:r>
                            <a:rPr lang="tr-TR" sz="1600" baseline="0" noProof="0" dirty="0" smtClean="0"/>
                            <a:t>-MS</a:t>
                          </a:r>
                          <a:endParaRPr lang="en-US" sz="16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noProof="0" dirty="0"/>
                            <a:t>Maximize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6375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6" t="-934426" r="-62408" b="-1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1" noProof="0" dirty="0"/>
                            <a:t>Minimize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704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Torque ripple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noProof="0" dirty="0"/>
                            <a:t>Evaluate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7007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18" y="2424550"/>
            <a:ext cx="4587931" cy="34976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6148" y="365126"/>
            <a:ext cx="8081837" cy="788172"/>
          </a:xfrm>
        </p:spPr>
        <p:txBody>
          <a:bodyPr/>
          <a:lstStyle/>
          <a:p>
            <a:r>
              <a:rPr lang="en-US" dirty="0"/>
              <a:t>IPMSM for Electric Vehicles</a:t>
            </a:r>
          </a:p>
        </p:txBody>
      </p:sp>
    </p:spTree>
    <p:extLst>
      <p:ext uri="{BB962C8B-B14F-4D97-AF65-F5344CB8AC3E}">
        <p14:creationId xmlns:p14="http://schemas.microsoft.com/office/powerpoint/2010/main" val="1309118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0" y="123825"/>
            <a:ext cx="59817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0" y="3142247"/>
            <a:ext cx="59436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36591" y="-3333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246621" y="1918090"/>
            <a:ext cx="247863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Pareto-front of the 150-kW IPMSM, Conductor per slot=4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246620" y="5216375"/>
            <a:ext cx="23490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Pareto-front of the 150-kW IPMSM, Conductor per slot=4.5</a:t>
            </a:r>
          </a:p>
        </p:txBody>
      </p:sp>
    </p:spTree>
    <p:extLst>
      <p:ext uri="{BB962C8B-B14F-4D97-AF65-F5344CB8AC3E}">
        <p14:creationId xmlns:p14="http://schemas.microsoft.com/office/powerpoint/2010/main" val="2637219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IPMSM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543928"/>
                  </p:ext>
                </p:extLst>
              </p:nvPr>
            </p:nvGraphicFramePr>
            <p:xfrm>
              <a:off x="628650" y="1554677"/>
              <a:ext cx="2866580" cy="3085691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18734">
                      <a:extLst>
                        <a:ext uri="{9D8B030D-6E8A-4147-A177-3AD203B41FA5}">
                          <a16:colId xmlns:a16="http://schemas.microsoft.com/office/drawing/2014/main" val="3489389440"/>
                        </a:ext>
                      </a:extLst>
                    </a:gridCol>
                    <a:gridCol w="1247846">
                      <a:extLst>
                        <a:ext uri="{9D8B030D-6E8A-4147-A177-3AD203B41FA5}">
                          <a16:colId xmlns:a16="http://schemas.microsoft.com/office/drawing/2014/main" val="1705417466"/>
                        </a:ext>
                      </a:extLst>
                    </a:gridCol>
                  </a:tblGrid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Parameter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Value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76046740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73.8 mm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6033627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</a:rPr>
                                  <m:t>𝑑𝑚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5.84 mm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81422837"/>
                      </a:ext>
                    </a:extLst>
                  </a:tr>
                  <a:tr h="22281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𝑝𝑢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49185451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effectLst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41 deg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61102283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</a:rPr>
                                      <m:t>α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110 deg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88970092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flux ratio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06678400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slot thickness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4.8 mm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4015170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axial length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140 mm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1032680"/>
                      </a:ext>
                    </a:extLst>
                  </a:tr>
                  <a:tr h="40898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conductors per slot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32855073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Air-gap length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1.1 mm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091338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Current density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 A/mm</a:t>
                          </a:r>
                          <a:r>
                            <a:rPr lang="en-US" sz="1400" baseline="30000">
                              <a:effectLst/>
                            </a:rPr>
                            <a:t>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95869812"/>
                      </a:ext>
                    </a:extLst>
                  </a:tr>
                  <a:tr h="40898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Outer stator diameter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211.5 mm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98436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543928"/>
                  </p:ext>
                </p:extLst>
              </p:nvPr>
            </p:nvGraphicFramePr>
            <p:xfrm>
              <a:off x="628650" y="1554677"/>
              <a:ext cx="2866580" cy="3085691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18734">
                      <a:extLst>
                        <a:ext uri="{9D8B030D-6E8A-4147-A177-3AD203B41FA5}">
                          <a16:colId xmlns:a16="http://schemas.microsoft.com/office/drawing/2014/main" val="3489389440"/>
                        </a:ext>
                      </a:extLst>
                    </a:gridCol>
                    <a:gridCol w="1247846">
                      <a:extLst>
                        <a:ext uri="{9D8B030D-6E8A-4147-A177-3AD203B41FA5}">
                          <a16:colId xmlns:a16="http://schemas.microsoft.com/office/drawing/2014/main" val="1705417466"/>
                        </a:ext>
                      </a:extLst>
                    </a:gridCol>
                  </a:tblGrid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Parameter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Value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76046740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6" t="-136364" r="-77820" b="-137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73.8 mm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6033627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6" t="-229412" r="-77820" b="-123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5.84 mm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81422837"/>
                      </a:ext>
                    </a:extLst>
                  </a:tr>
                  <a:tr h="222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6" t="-311111" r="-77820" b="-106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49185451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6" t="-435294" r="-77820" b="-10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41 deg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61102283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6" t="-535294" r="-77820" b="-9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110 deg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88970092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flux ratio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06678400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slot thickness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4.8 mm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4015170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axial length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140 mm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1032680"/>
                      </a:ext>
                    </a:extLst>
                  </a:tr>
                  <a:tr h="40898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conductors per slot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32855073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Air-gap length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1.1 mm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091338"/>
                      </a:ext>
                    </a:extLst>
                  </a:tr>
                  <a:tr h="20449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Current density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 A/mm</a:t>
                          </a:r>
                          <a:r>
                            <a:rPr lang="en-US" sz="1400" baseline="30000">
                              <a:effectLst/>
                            </a:rPr>
                            <a:t>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95869812"/>
                      </a:ext>
                    </a:extLst>
                  </a:tr>
                  <a:tr h="40898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Outer stator diameter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9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211.5 mm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98436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Arrow&#10;&#10;Description automatically generated"/>
          <p:cNvPicPr/>
          <p:nvPr/>
        </p:nvPicPr>
        <p:blipFill rotWithShape="1">
          <a:blip r:embed="rId3"/>
          <a:srcRect l="27992" t="18022" r="25855" b="9482"/>
          <a:stretch/>
        </p:blipFill>
        <p:spPr bwMode="auto">
          <a:xfrm>
            <a:off x="4078448" y="1554677"/>
            <a:ext cx="3888105" cy="3186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811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13A364C-B0D9-5F53-0A5B-5D8C0C3A95A2}"/>
              </a:ext>
            </a:extLst>
          </p:cNvPr>
          <p:cNvPicPr/>
          <p:nvPr/>
        </p:nvPicPr>
        <p:blipFill rotWithShape="1">
          <a:blip r:embed="rId2"/>
          <a:srcRect l="24575" t="6184" r="27019" b="17520"/>
          <a:stretch/>
        </p:blipFill>
        <p:spPr>
          <a:xfrm>
            <a:off x="628650" y="1511134"/>
            <a:ext cx="3066415" cy="2519680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5F1CCAE-4CB9-D2D3-85B4-72B79B14C9C5}"/>
              </a:ext>
            </a:extLst>
          </p:cNvPr>
          <p:cNvPicPr/>
          <p:nvPr/>
        </p:nvPicPr>
        <p:blipFill rotWithShape="1">
          <a:blip r:embed="rId3"/>
          <a:srcRect t="2236" r="29004" b="20374"/>
          <a:stretch/>
        </p:blipFill>
        <p:spPr bwMode="auto">
          <a:xfrm>
            <a:off x="4103908" y="1511134"/>
            <a:ext cx="4184015" cy="2377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picture containing arrow&#10;&#10;Description automatically generated">
            <a:extLst>
              <a:ext uri="{FF2B5EF4-FFF2-40B4-BE49-F238E27FC236}">
                <a16:creationId xmlns:a16="http://schemas.microsoft.com/office/drawing/2014/main" id="{6E9C1CFE-A1E9-D13D-333E-0EAE3133A023}"/>
              </a:ext>
            </a:extLst>
          </p:cNvPr>
          <p:cNvPicPr/>
          <p:nvPr/>
        </p:nvPicPr>
        <p:blipFill rotWithShape="1">
          <a:blip r:embed="rId4"/>
          <a:srcRect t="2089" r="29349" b="19759"/>
          <a:stretch/>
        </p:blipFill>
        <p:spPr bwMode="auto">
          <a:xfrm>
            <a:off x="4173758" y="4030814"/>
            <a:ext cx="4114165" cy="2372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Box 7"/>
          <p:cNvSpPr txBox="1"/>
          <p:nvPr/>
        </p:nvSpPr>
        <p:spPr>
          <a:xfrm>
            <a:off x="991552" y="2589587"/>
            <a:ext cx="1170305" cy="351754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Fillet1: 2.5 </a:t>
            </a:r>
            <a:r>
              <a:rPr lang="en-US" sz="12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mm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1599" y="2600607"/>
            <a:ext cx="1121589" cy="340734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Fillet2: 1.5 mm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8375"/>
          </a:xfrm>
        </p:spPr>
        <p:txBody>
          <a:bodyPr/>
          <a:lstStyle/>
          <a:p>
            <a:r>
              <a:rPr lang="en-US" dirty="0" smtClean="0"/>
              <a:t>Selected IPMSM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73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with Maxwell Machine Toolkit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424643"/>
              </p:ext>
            </p:extLst>
          </p:nvPr>
        </p:nvGraphicFramePr>
        <p:xfrm>
          <a:off x="628650" y="1733029"/>
          <a:ext cx="5532868" cy="3200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26400">
                  <a:extLst>
                    <a:ext uri="{9D8B030D-6E8A-4147-A177-3AD203B41FA5}">
                      <a16:colId xmlns:a16="http://schemas.microsoft.com/office/drawing/2014/main" val="774657399"/>
                    </a:ext>
                  </a:extLst>
                </a:gridCol>
                <a:gridCol w="2606468">
                  <a:extLst>
                    <a:ext uri="{9D8B030D-6E8A-4147-A177-3AD203B41FA5}">
                      <a16:colId xmlns:a16="http://schemas.microsoft.com/office/drawing/2014/main" val="17036691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Machine Type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 Synchronous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148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Number of Poles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0574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Number of Stator Phases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4135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Voltage Control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Line-Line RMS Voltage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891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Control Strategy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MTPA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8187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Line-line RMS Voltage [V]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538 (800*0.95/sqrt(2)) - SVPWM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036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RMS Line Current [A]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200 (282/sqrt(2))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4218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Connection Type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Wye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73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Simulation Mode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Motor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950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Maximum Speed [rpm]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18000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3681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Phase Resistance [Ohm]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0.0359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590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End Winding Inductance [mA]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895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Friction Losses [W]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23.266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664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Windage Losses [W]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23.266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4820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Reference Speed for Losses [rpm]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5200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71828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9839" y="1278560"/>
            <a:ext cx="247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Toolkit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29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45</a:t>
            </a:fld>
            <a:endParaRPr lang="en-US"/>
          </a:p>
        </p:txBody>
      </p:sp>
      <p:pic>
        <p:nvPicPr>
          <p:cNvPr id="615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5" y="115126"/>
            <a:ext cx="44817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76" y="115126"/>
            <a:ext cx="44817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" y="3235738"/>
            <a:ext cx="4485934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67" y="3235738"/>
            <a:ext cx="4485934" cy="32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049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46</a:t>
            </a:fld>
            <a:endParaRPr 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5" y="457200"/>
            <a:ext cx="4485934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57200"/>
            <a:ext cx="4485934" cy="32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205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 Demagnetization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350509"/>
            <a:ext cx="3964261" cy="331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N-48UH properties"/>
          <p:cNvPicPr>
            <a:picLocks noChangeAspect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39" y="1350509"/>
            <a:ext cx="3385067" cy="3302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73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1</a:t>
            </a:r>
            <a:r>
              <a:rPr lang="en-US" sz="3600" dirty="0" smtClean="0"/>
              <a:t>. Sine-PWM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88" y="1388657"/>
            <a:ext cx="4461309" cy="2583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4706" y="5525354"/>
                <a:ext cx="512390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Frequency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𝑡𝑟𝑖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</a:t>
                </a:r>
                <a:r>
                  <a:rPr lang="en-US" dirty="0" smtClean="0"/>
                  <a:t> switching frequency</a:t>
                </a:r>
              </a:p>
              <a:p>
                <a:r>
                  <a:rPr lang="en-US" dirty="0"/>
                  <a:t>Frequency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𝑐𝑜𝑛𝑡𝑟𝑜𝑙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</a:t>
                </a:r>
                <a:r>
                  <a:rPr lang="en-US" dirty="0" smtClean="0"/>
                  <a:t> fundamental frequency</a:t>
                </a:r>
                <a:endParaRPr lang="en-US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06" y="5525354"/>
                <a:ext cx="5123903" cy="830997"/>
              </a:xfrm>
              <a:prstGeom prst="rect">
                <a:avLst/>
              </a:prstGeom>
              <a:blipFill>
                <a:blip r:embed="rId3"/>
                <a:stretch>
                  <a:fillRect l="-1071" t="-4380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534706" y="4021212"/>
                <a:ext cx="2088072" cy="553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ð"/>
                </a:pPr>
                <a:r>
                  <a:rPr lang="en-US" altLang="ko-KR" i="1" dirty="0" smtClean="0">
                    <a:ea typeface="굴림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굴림" charset="-127"/>
                      </a:rPr>
                      <m:t>𝑉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  <a:ea typeface="굴림" charset="-127"/>
                      </a:rPr>
                      <m:t>𝐴𝐵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charset="-127"/>
                      </a:rPr>
                      <m:t> 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굴림" charset="-127"/>
                          </a:rPr>
                          <m:t>𝑉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굴림" charset="-127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 charset="-127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굴림" charset="-127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굴림" charset="-127"/>
                          </a:rPr>
                          <m:t>𝑉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굴림" charset="-127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 charset="-127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b="0" i="1" dirty="0" smtClean="0">
                  <a:ea typeface="굴림" charset="-127"/>
                </a:endParaRPr>
              </a:p>
              <a:p>
                <a:pPr>
                  <a:buFont typeface="Wingdings" panose="05000000000000000000" pitchFamily="2" charset="2"/>
                  <a:buChar char="ð"/>
                </a:pPr>
                <a:endParaRPr lang="en-US" altLang="en-US" i="1" baseline="-25000" dirty="0"/>
              </a:p>
            </p:txBody>
          </p:sp>
        </mc:Choice>
        <mc:Fallback xmlns="">
          <p:sp>
            <p:nvSpPr>
              <p:cNvPr id="10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706" y="4021212"/>
                <a:ext cx="2088072" cy="553998"/>
              </a:xfrm>
              <a:prstGeom prst="rect">
                <a:avLst/>
              </a:prstGeom>
              <a:blipFill>
                <a:blip r:embed="rId4"/>
                <a:stretch>
                  <a:fillRect l="-2047" t="-21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534706" y="4478412"/>
                <a:ext cx="2021451" cy="3629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ð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굴림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굴림" charset="-127"/>
                      </a:rPr>
                      <m:t>𝑉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  <a:ea typeface="굴림" charset="-127"/>
                      </a:rPr>
                      <m:t>𝐵𝐶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charset="-127"/>
                          </a:rPr>
                          <m:t>𝑉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굴림" charset="-127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 charset="-127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굴림" charset="-127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charset="-127"/>
                          </a:rPr>
                          <m:t>𝑉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굴림" charset="-127"/>
                          </a:rPr>
                          <m:t>𝐶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 charset="-127"/>
                          </a:rPr>
                          <m:t>0</m:t>
                        </m:r>
                      </m:sub>
                    </m:sSub>
                  </m:oMath>
                </a14:m>
                <a:endParaRPr lang="en-US" altLang="en-US" i="1" baseline="-25000" dirty="0"/>
              </a:p>
            </p:txBody>
          </p:sp>
        </mc:Choice>
        <mc:Fallback xmlns="">
          <p:sp>
            <p:nvSpPr>
              <p:cNvPr id="11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706" y="4478412"/>
                <a:ext cx="2021451" cy="362984"/>
              </a:xfrm>
              <a:prstGeom prst="rect">
                <a:avLst/>
              </a:prstGeom>
              <a:blipFill>
                <a:blip r:embed="rId5"/>
                <a:stretch>
                  <a:fillRect l="-2115" t="-3390" b="-237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534706" y="4935612"/>
                <a:ext cx="2010359" cy="3629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ð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굴림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굴림" charset="-127"/>
                      </a:rPr>
                      <m:t>𝑉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  <a:ea typeface="굴림" charset="-127"/>
                      </a:rPr>
                      <m:t>𝐶𝐴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charset="-127"/>
                          </a:rPr>
                          <m:t>𝑉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굴림" charset="-127"/>
                          </a:rPr>
                          <m:t>𝐶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 charset="-127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굴림" charset="-127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charset="-127"/>
                          </a:rPr>
                          <m:t>𝑉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굴림" charset="-127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 charset="-127"/>
                          </a:rPr>
                          <m:t>0</m:t>
                        </m:r>
                      </m:sub>
                    </m:sSub>
                  </m:oMath>
                </a14:m>
                <a:endParaRPr lang="en-US" altLang="en-US" i="1" baseline="-25000" dirty="0"/>
              </a:p>
            </p:txBody>
          </p:sp>
        </mc:Choice>
        <mc:Fallback xmlns="">
          <p:sp>
            <p:nvSpPr>
              <p:cNvPr id="12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706" y="4935612"/>
                <a:ext cx="2010359" cy="362984"/>
              </a:xfrm>
              <a:prstGeom prst="rect">
                <a:avLst/>
              </a:prstGeom>
              <a:blipFill>
                <a:blip r:embed="rId6"/>
                <a:stretch>
                  <a:fillRect l="-2128" t="-3390" b="-237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01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50" y="567255"/>
            <a:ext cx="2341977" cy="718375"/>
          </a:xfrm>
        </p:spPr>
        <p:txBody>
          <a:bodyPr>
            <a:normAutofit fontScale="90000"/>
          </a:bodyPr>
          <a:lstStyle/>
          <a:p>
            <a:r>
              <a:rPr lang="tr-TR" sz="3200" dirty="0" smtClean="0"/>
              <a:t>1. </a:t>
            </a:r>
            <a:r>
              <a:rPr lang="en-US" sz="3200" dirty="0" smtClean="0"/>
              <a:t>Sine-PWM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6</a:t>
            </a:fld>
            <a:endParaRPr lang="en-US"/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2416175" y="365125"/>
            <a:ext cx="6370638" cy="617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1637892"/>
            <a:ext cx="8129852" cy="35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056"/>
          </a:xfrm>
        </p:spPr>
        <p:txBody>
          <a:bodyPr>
            <a:normAutofit/>
          </a:bodyPr>
          <a:lstStyle/>
          <a:p>
            <a:r>
              <a:rPr lang="tr-TR" sz="3600" dirty="0" smtClean="0"/>
              <a:t>1. </a:t>
            </a:r>
            <a:r>
              <a:rPr lang="en-US" sz="3600" dirty="0" smtClean="0"/>
              <a:t>Sine-PWM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8650" y="1380793"/>
                <a:ext cx="8803178" cy="6131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/>
                  <a:t>Disadvantages of PWM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Increase in switching losses due to high PWM frequency</a:t>
                </a:r>
                <a:endParaRPr lang="en-US" b="1" dirty="0"/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EMI problems due to high-order </a:t>
                </a:r>
                <a:r>
                  <a:rPr lang="en-US" dirty="0" smtClean="0"/>
                  <a:t>harmonics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Reduction </a:t>
                </a:r>
                <a:r>
                  <a:rPr lang="en-US" dirty="0"/>
                  <a:t>of available </a:t>
                </a:r>
                <a:r>
                  <a:rPr lang="en-US" dirty="0" smtClean="0"/>
                  <a:t>voltage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 smtClean="0"/>
              </a:p>
              <a:p>
                <a:pPr marL="396875" indent="-476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3 </m:t>
                                  </m:r>
                                </m:e>
                              </m:ra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𝑝h𝑎𝑠𝑒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3 </m:t>
                                  </m:r>
                                </m:e>
                              </m:ra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b="1" dirty="0" smtClean="0"/>
              </a:p>
              <a:p>
                <a:r>
                  <a:rPr lang="en-US" b="1" dirty="0" smtClean="0"/>
                  <a:t>Advantages: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Fixed </a:t>
                </a:r>
                <a:r>
                  <a:rPr lang="en-US" dirty="0"/>
                  <a:t>switching frequency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Easy implementation</a:t>
                </a:r>
              </a:p>
              <a:p>
                <a:endParaRPr lang="en-US" b="1" dirty="0"/>
              </a:p>
              <a:p>
                <a:endParaRPr lang="en-US" b="1" dirty="0" smtClean="0"/>
              </a:p>
              <a:p>
                <a:endParaRPr lang="en-US" b="1" dirty="0"/>
              </a:p>
              <a:p>
                <a:endParaRPr lang="en-US" b="1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80793"/>
                <a:ext cx="8803178" cy="6131422"/>
              </a:xfrm>
              <a:prstGeom prst="rect">
                <a:avLst/>
              </a:prstGeom>
              <a:blipFill>
                <a:blip r:embed="rId2"/>
                <a:stretch>
                  <a:fillRect l="-554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97602" y="4179133"/>
            <a:ext cx="4490785" cy="2129751"/>
            <a:chOff x="6821270" y="3542190"/>
            <a:chExt cx="5062119" cy="2634643"/>
          </a:xfrm>
        </p:grpSpPr>
        <p:grpSp>
          <p:nvGrpSpPr>
            <p:cNvPr id="8" name="Group 7"/>
            <p:cNvGrpSpPr/>
            <p:nvPr/>
          </p:nvGrpSpPr>
          <p:grpSpPr>
            <a:xfrm>
              <a:off x="6950440" y="3542190"/>
              <a:ext cx="4932949" cy="2634643"/>
              <a:chOff x="7038474" y="3532870"/>
              <a:chExt cx="4932949" cy="263464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36349" r="20230" b="58772"/>
              <a:stretch/>
            </p:blipFill>
            <p:spPr>
              <a:xfrm>
                <a:off x="7038474" y="3532870"/>
                <a:ext cx="4932949" cy="263464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/>
                  <p:cNvSpPr/>
                  <p:nvPr/>
                </p:nvSpPr>
                <p:spPr>
                  <a:xfrm>
                    <a:off x="8909460" y="4850192"/>
                    <a:ext cx="522062" cy="456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9460" y="4850192"/>
                    <a:ext cx="522062" cy="4568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8150031" y="4650236"/>
                    <a:ext cx="522062" cy="456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50031" y="4650236"/>
                    <a:ext cx="522062" cy="4568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7372709" y="4480860"/>
                    <a:ext cx="431054" cy="456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709" y="4480860"/>
                    <a:ext cx="431054" cy="4568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>
                <a:off x="10817144" y="5699493"/>
                <a:ext cx="408731" cy="456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ym typeface="Symbol" panose="05050102010706020507" pitchFamily="18" charset="2"/>
                  </a:rPr>
                  <a:t></a:t>
                </a:r>
                <a:endParaRPr lang="en-US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821270" y="4119237"/>
              <a:ext cx="629467" cy="1454640"/>
              <a:chOff x="6783325" y="3968971"/>
              <a:chExt cx="629467" cy="14546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6783325" y="4433447"/>
                    <a:ext cx="629467" cy="4568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3325" y="4433447"/>
                    <a:ext cx="629467" cy="4568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6912495" y="3968971"/>
                <a:ext cx="338260" cy="456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912495" y="4966723"/>
                <a:ext cx="287665" cy="456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</a:t>
                </a:r>
                <a:endParaRPr lang="en-US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2" name="Ink 141"/>
              <p14:cNvContentPartPr/>
              <p14:nvPr/>
            </p14:nvContentPartPr>
            <p14:xfrm>
              <a:off x="5673651" y="5246109"/>
              <a:ext cx="783360" cy="31572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59251" y="5232429"/>
                <a:ext cx="80280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85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2</a:t>
            </a:r>
            <a:r>
              <a:rPr lang="en-US" sz="3600" dirty="0" smtClean="0"/>
              <a:t>. Space Vector Pulse Width Modulation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2" y="1147869"/>
            <a:ext cx="4360706" cy="194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1814" y="3254750"/>
                <a:ext cx="43607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In 2-level 3-phase voltage source inverter (VSI),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400" dirty="0" smtClean="0"/>
                  <a:t> possible switching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14" y="3254750"/>
                <a:ext cx="4360706" cy="1200329"/>
              </a:xfrm>
              <a:prstGeom prst="rect">
                <a:avLst/>
              </a:prstGeom>
              <a:blipFill>
                <a:blip r:embed="rId3"/>
                <a:stretch>
                  <a:fillRect l="-2238" t="-4061" r="-699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6889750" y="1189038"/>
            <a:ext cx="2152650" cy="490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62" y="1147869"/>
            <a:ext cx="4427438" cy="49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5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2</a:t>
            </a:r>
            <a:r>
              <a:rPr lang="en-US" sz="3600" dirty="0" smtClean="0"/>
              <a:t>. Space Vector Pulse Width Modulation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METU, EE7566, Spring 2022-2023, Emine Bostancı - 10 PMSM Drive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0F8C4-56BB-46C0-99A9-F9B1741F56A7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504112" y="2510365"/>
            <a:ext cx="3498497" cy="1444716"/>
            <a:chOff x="7264587" y="1541608"/>
            <a:chExt cx="4926200" cy="20375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38044" t="57108" r="23682" b="18637"/>
            <a:stretch/>
          </p:blipFill>
          <p:spPr>
            <a:xfrm>
              <a:off x="7264587" y="1541608"/>
              <a:ext cx="4282371" cy="203752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1474811" y="1808268"/>
              <a:ext cx="715976" cy="520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2/3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72921" y="2191040"/>
              <a:ext cx="715976" cy="520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1/3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5020" y="1856449"/>
            <a:ext cx="4905876" cy="3922298"/>
            <a:chOff x="5410199" y="1543735"/>
            <a:chExt cx="6015893" cy="4750632"/>
          </a:xfrm>
        </p:grpSpPr>
        <p:grpSp>
          <p:nvGrpSpPr>
            <p:cNvPr id="11" name="Group 10"/>
            <p:cNvGrpSpPr/>
            <p:nvPr/>
          </p:nvGrpSpPr>
          <p:grpSpPr>
            <a:xfrm>
              <a:off x="5410199" y="1543735"/>
              <a:ext cx="6015893" cy="4409390"/>
              <a:chOff x="5391149" y="1458010"/>
              <a:chExt cx="6015893" cy="440939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38555" b="6671"/>
              <a:stretch/>
            </p:blipFill>
            <p:spPr>
              <a:xfrm>
                <a:off x="6400799" y="1458010"/>
                <a:ext cx="5006243" cy="438081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l="209" t="203" r="86931" b="6062"/>
              <a:stretch/>
            </p:blipFill>
            <p:spPr>
              <a:xfrm>
                <a:off x="5391149" y="1467535"/>
                <a:ext cx="1047750" cy="439986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410199" y="5884315"/>
                  <a:ext cx="4586300" cy="4100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/>
                    <a:t>Voltage values must be multiplied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199" y="5884315"/>
                  <a:ext cx="4586300" cy="410052"/>
                </a:xfrm>
                <a:prstGeom prst="rect">
                  <a:avLst/>
                </a:prstGeom>
                <a:blipFill>
                  <a:blip r:embed="rId4"/>
                  <a:stretch>
                    <a:fillRect l="-81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5609990" y="4056367"/>
            <a:ext cx="315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of switching states, line to neutral (no PWM applied)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/>
              <p14:cNvContentPartPr/>
              <p14:nvPr/>
            </p14:nvContentPartPr>
            <p14:xfrm>
              <a:off x="1792131" y="4188754"/>
              <a:ext cx="36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5291" y="4181914"/>
                <a:ext cx="14040" cy="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484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4560</TotalTime>
  <Words>1943</Words>
  <Application>Microsoft Office PowerPoint</Application>
  <PresentationFormat>On-screen Show (4:3)</PresentationFormat>
  <Paragraphs>499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AdvTT5ada87cc</vt:lpstr>
      <vt:lpstr>AdvTTf2e4df62.I</vt:lpstr>
      <vt:lpstr>Arial</vt:lpstr>
      <vt:lpstr>Calibri</vt:lpstr>
      <vt:lpstr>Cambria Math</vt:lpstr>
      <vt:lpstr>굴림</vt:lpstr>
      <vt:lpstr>Lucida Sans</vt:lpstr>
      <vt:lpstr>Symbol</vt:lpstr>
      <vt:lpstr>Times New Roman</vt:lpstr>
      <vt:lpstr>Wingdings</vt:lpstr>
      <vt:lpstr>Office Theme</vt:lpstr>
      <vt:lpstr>Visio</vt:lpstr>
      <vt:lpstr>METU EE7566 Electric Drives in Electric and Hybrid Electric Vehicles</vt:lpstr>
      <vt:lpstr>IPMSM Drive System</vt:lpstr>
      <vt:lpstr>Modulation Techniques</vt:lpstr>
      <vt:lpstr>1. Sinusoidal Pulse Width Modulation (Sine-PWM)</vt:lpstr>
      <vt:lpstr>1. Sine-PWM</vt:lpstr>
      <vt:lpstr>1. Sine-PWM</vt:lpstr>
      <vt:lpstr>1. Sine-PWM</vt:lpstr>
      <vt:lpstr>2. Space Vector Pulse Width Modulation</vt:lpstr>
      <vt:lpstr>2. Space Vector Pulse Width Modulation</vt:lpstr>
      <vt:lpstr>2. Space Vector Pulse Width Modulation</vt:lpstr>
      <vt:lpstr>2. Space Vector Pulse Width Modulation</vt:lpstr>
      <vt:lpstr>2. Space Vector Pulse Width Modulation</vt:lpstr>
      <vt:lpstr>2. Space Vector Pulse Width Modulation</vt:lpstr>
      <vt:lpstr>2. Space Vector Pulse Width Modulation</vt:lpstr>
      <vt:lpstr>2. Space Vector Pulse Width Modulation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Motor Controller</vt:lpstr>
      <vt:lpstr>FOC of a Synchronous Machine</vt:lpstr>
      <vt:lpstr>FOC of a Synchronous Machine</vt:lpstr>
      <vt:lpstr>Measurements</vt:lpstr>
      <vt:lpstr>Resolvers</vt:lpstr>
      <vt:lpstr>Absolute Position Encoder</vt:lpstr>
      <vt:lpstr>Resolvers</vt:lpstr>
      <vt:lpstr>Resolvers</vt:lpstr>
      <vt:lpstr>VR Resolvers</vt:lpstr>
      <vt:lpstr>Current EM Technology in EVs</vt:lpstr>
      <vt:lpstr>Current VSI Technology in EVs</vt:lpstr>
      <vt:lpstr>References</vt:lpstr>
      <vt:lpstr>PowerPoint Presentation</vt:lpstr>
      <vt:lpstr>Projects</vt:lpstr>
      <vt:lpstr>IPMSM for Electric Vehicles</vt:lpstr>
      <vt:lpstr>IPMSM for Electric Vehicles</vt:lpstr>
      <vt:lpstr>PowerPoint Presentation</vt:lpstr>
      <vt:lpstr>Selected IPMSM Design</vt:lpstr>
      <vt:lpstr>Selected IPMSM Design</vt:lpstr>
      <vt:lpstr>Analysis with Maxwell Machine Toolkit</vt:lpstr>
      <vt:lpstr>PowerPoint Presentation</vt:lpstr>
      <vt:lpstr>PowerPoint Presentation</vt:lpstr>
      <vt:lpstr>PM Demagnetization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Emine</dc:creator>
  <cp:lastModifiedBy>Emine</cp:lastModifiedBy>
  <cp:revision>466</cp:revision>
  <dcterms:created xsi:type="dcterms:W3CDTF">2018-09-30T14:56:44Z</dcterms:created>
  <dcterms:modified xsi:type="dcterms:W3CDTF">2023-05-30T12:41:41Z</dcterms:modified>
</cp:coreProperties>
</file>